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8.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2" r:id="rId3"/>
    <p:sldMasterId id="2147483694" r:id="rId4"/>
    <p:sldMasterId id="2147483704" r:id="rId5"/>
    <p:sldMasterId id="2147483714" r:id="rId6"/>
    <p:sldMasterId id="2147483726" r:id="rId7"/>
  </p:sldMasterIdLst>
  <p:notesMasterIdLst>
    <p:notesMasterId r:id="rId33"/>
  </p:notesMasterIdLst>
  <p:sldIdLst>
    <p:sldId id="1057" r:id="rId8"/>
    <p:sldId id="1064" r:id="rId9"/>
    <p:sldId id="1068" r:id="rId10"/>
    <p:sldId id="419" r:id="rId11"/>
    <p:sldId id="1072" r:id="rId12"/>
    <p:sldId id="396" r:id="rId13"/>
    <p:sldId id="420" r:id="rId14"/>
    <p:sldId id="421" r:id="rId15"/>
    <p:sldId id="422" r:id="rId16"/>
    <p:sldId id="426" r:id="rId17"/>
    <p:sldId id="1067" r:id="rId18"/>
    <p:sldId id="430" r:id="rId19"/>
    <p:sldId id="428" r:id="rId20"/>
    <p:sldId id="431" r:id="rId21"/>
    <p:sldId id="432" r:id="rId22"/>
    <p:sldId id="259" r:id="rId23"/>
    <p:sldId id="1069" r:id="rId24"/>
    <p:sldId id="429" r:id="rId25"/>
    <p:sldId id="1070" r:id="rId26"/>
    <p:sldId id="1065" r:id="rId27"/>
    <p:sldId id="1066" r:id="rId28"/>
    <p:sldId id="1071" r:id="rId29"/>
    <p:sldId id="1063" r:id="rId30"/>
    <p:sldId id="886" r:id="rId31"/>
    <p:sldId id="106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ole, Callie" initials="PC" lastIdx="4" clrIdx="0">
    <p:extLst>
      <p:ext uri="{19B8F6BF-5375-455C-9EA6-DF929625EA0E}">
        <p15:presenceInfo xmlns:p15="http://schemas.microsoft.com/office/powerpoint/2012/main" userId="S::chp16@msstate.edu::7e98b968-485b-4575-ae55-f78f8c27a6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8EDDCC-074B-4F64-9FBF-3F1AD5FCE63D}" v="135" dt="2021-01-04T19:33:24.3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68" autoAdjust="0"/>
    <p:restoredTop sz="94660"/>
  </p:normalViewPr>
  <p:slideViewPr>
    <p:cSldViewPr snapToGrid="0">
      <p:cViewPr varScale="1">
        <p:scale>
          <a:sx n="78" d="100"/>
          <a:sy n="78" d="100"/>
        </p:scale>
        <p:origin x="672" y="67"/>
      </p:cViewPr>
      <p:guideLst/>
    </p:cSldViewPr>
  </p:slid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5/10/relationships/revisionInfo" Target="revisionInfo.xml"/><Relationship Id="rId21" Type="http://schemas.openxmlformats.org/officeDocument/2006/relationships/slide" Target="slides/slide14.xml"/><Relationship Id="rId34"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ABDF22-7570-460C-B612-FC853E37687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6487663-51D1-4CD1-A65B-48D35D037DA1}">
      <dgm:prSet/>
      <dgm:spPr/>
      <dgm:t>
        <a:bodyPr/>
        <a:lstStyle/>
        <a:p>
          <a:r>
            <a:rPr lang="en-US"/>
            <a:t>Inclusion</a:t>
          </a:r>
        </a:p>
      </dgm:t>
    </dgm:pt>
    <dgm:pt modelId="{432813B0-CD0B-427F-A05C-F9DF52B4CC87}" type="parTrans" cxnId="{FFA9B841-D74F-47B0-91D5-3487CBAA14D9}">
      <dgm:prSet/>
      <dgm:spPr/>
      <dgm:t>
        <a:bodyPr/>
        <a:lstStyle/>
        <a:p>
          <a:endParaRPr lang="en-US"/>
        </a:p>
      </dgm:t>
    </dgm:pt>
    <dgm:pt modelId="{95121EC9-F7F0-4E77-91B2-69FACE12AA74}" type="sibTrans" cxnId="{FFA9B841-D74F-47B0-91D5-3487CBAA14D9}">
      <dgm:prSet/>
      <dgm:spPr/>
      <dgm:t>
        <a:bodyPr/>
        <a:lstStyle/>
        <a:p>
          <a:endParaRPr lang="en-US"/>
        </a:p>
      </dgm:t>
    </dgm:pt>
    <dgm:pt modelId="{14C90A91-79A4-44B7-9565-51432E034327}">
      <dgm:prSet/>
      <dgm:spPr/>
      <dgm:t>
        <a:bodyPr/>
        <a:lstStyle/>
        <a:p>
          <a:r>
            <a:rPr lang="en-US"/>
            <a:t>Diversity</a:t>
          </a:r>
        </a:p>
      </dgm:t>
    </dgm:pt>
    <dgm:pt modelId="{B547A0F5-8516-49DE-83B9-41C5880D7B9D}" type="parTrans" cxnId="{03876CAA-BFF7-429F-9D03-559539407DE9}">
      <dgm:prSet/>
      <dgm:spPr/>
      <dgm:t>
        <a:bodyPr/>
        <a:lstStyle/>
        <a:p>
          <a:endParaRPr lang="en-US"/>
        </a:p>
      </dgm:t>
    </dgm:pt>
    <dgm:pt modelId="{73DD7CB3-34EE-4BB2-A7D6-6EA1F90C86AF}" type="sibTrans" cxnId="{03876CAA-BFF7-429F-9D03-559539407DE9}">
      <dgm:prSet/>
      <dgm:spPr/>
      <dgm:t>
        <a:bodyPr/>
        <a:lstStyle/>
        <a:p>
          <a:endParaRPr lang="en-US"/>
        </a:p>
      </dgm:t>
    </dgm:pt>
    <dgm:pt modelId="{82FD4BF3-E695-4183-AA14-BA360E1AEB6E}">
      <dgm:prSet/>
      <dgm:spPr/>
      <dgm:t>
        <a:bodyPr/>
        <a:lstStyle/>
        <a:p>
          <a:r>
            <a:rPr lang="en-US"/>
            <a:t>Intersectionality</a:t>
          </a:r>
        </a:p>
      </dgm:t>
    </dgm:pt>
    <dgm:pt modelId="{28F9C7F9-53E6-4430-9309-1806718D5E64}" type="parTrans" cxnId="{73D4A646-4410-4423-B635-A360FCCFCC40}">
      <dgm:prSet/>
      <dgm:spPr/>
      <dgm:t>
        <a:bodyPr/>
        <a:lstStyle/>
        <a:p>
          <a:endParaRPr lang="en-US"/>
        </a:p>
      </dgm:t>
    </dgm:pt>
    <dgm:pt modelId="{F499204D-806B-4A33-A581-7864FA25A19E}" type="sibTrans" cxnId="{73D4A646-4410-4423-B635-A360FCCFCC40}">
      <dgm:prSet/>
      <dgm:spPr/>
      <dgm:t>
        <a:bodyPr/>
        <a:lstStyle/>
        <a:p>
          <a:endParaRPr lang="en-US"/>
        </a:p>
      </dgm:t>
    </dgm:pt>
    <dgm:pt modelId="{EFFE3318-E65C-45BD-AD33-62015C394B97}">
      <dgm:prSet/>
      <dgm:spPr/>
      <dgm:t>
        <a:bodyPr/>
        <a:lstStyle/>
        <a:p>
          <a:r>
            <a:rPr lang="en-US"/>
            <a:t>Targeted Universalism</a:t>
          </a:r>
        </a:p>
      </dgm:t>
    </dgm:pt>
    <dgm:pt modelId="{17268F45-D481-480E-BAA8-DB71DE2D3230}" type="parTrans" cxnId="{32B16700-DC20-4A9B-9ADC-64109BFB2060}">
      <dgm:prSet/>
      <dgm:spPr/>
      <dgm:t>
        <a:bodyPr/>
        <a:lstStyle/>
        <a:p>
          <a:endParaRPr lang="en-US"/>
        </a:p>
      </dgm:t>
    </dgm:pt>
    <dgm:pt modelId="{03D6F000-1F10-4780-8874-78D0F482C589}" type="sibTrans" cxnId="{32B16700-DC20-4A9B-9ADC-64109BFB2060}">
      <dgm:prSet/>
      <dgm:spPr/>
      <dgm:t>
        <a:bodyPr/>
        <a:lstStyle/>
        <a:p>
          <a:endParaRPr lang="en-US"/>
        </a:p>
      </dgm:t>
    </dgm:pt>
    <dgm:pt modelId="{F1C87F3F-46F7-4AA9-84CB-A1668342F2D6}" type="pres">
      <dgm:prSet presAssocID="{55ABDF22-7570-460C-B612-FC853E376875}" presName="linear" presStyleCnt="0">
        <dgm:presLayoutVars>
          <dgm:animLvl val="lvl"/>
          <dgm:resizeHandles val="exact"/>
        </dgm:presLayoutVars>
      </dgm:prSet>
      <dgm:spPr/>
    </dgm:pt>
    <dgm:pt modelId="{3B651C14-8E60-4541-8FA1-F6C4D26F7A1E}" type="pres">
      <dgm:prSet presAssocID="{A6487663-51D1-4CD1-A65B-48D35D037DA1}" presName="parentText" presStyleLbl="node1" presStyleIdx="0" presStyleCnt="4">
        <dgm:presLayoutVars>
          <dgm:chMax val="0"/>
          <dgm:bulletEnabled val="1"/>
        </dgm:presLayoutVars>
      </dgm:prSet>
      <dgm:spPr/>
    </dgm:pt>
    <dgm:pt modelId="{B27ECA12-4C10-4F97-A6B9-0C4B9F6C0DDB}" type="pres">
      <dgm:prSet presAssocID="{95121EC9-F7F0-4E77-91B2-69FACE12AA74}" presName="spacer" presStyleCnt="0"/>
      <dgm:spPr/>
    </dgm:pt>
    <dgm:pt modelId="{01ADB9C6-E440-4C23-8F4B-6D57DF12123B}" type="pres">
      <dgm:prSet presAssocID="{14C90A91-79A4-44B7-9565-51432E034327}" presName="parentText" presStyleLbl="node1" presStyleIdx="1" presStyleCnt="4">
        <dgm:presLayoutVars>
          <dgm:chMax val="0"/>
          <dgm:bulletEnabled val="1"/>
        </dgm:presLayoutVars>
      </dgm:prSet>
      <dgm:spPr/>
    </dgm:pt>
    <dgm:pt modelId="{7585B52D-1020-4610-A280-2069B99CD22D}" type="pres">
      <dgm:prSet presAssocID="{73DD7CB3-34EE-4BB2-A7D6-6EA1F90C86AF}" presName="spacer" presStyleCnt="0"/>
      <dgm:spPr/>
    </dgm:pt>
    <dgm:pt modelId="{451419D7-F5A5-4BD4-A563-151B75062368}" type="pres">
      <dgm:prSet presAssocID="{82FD4BF3-E695-4183-AA14-BA360E1AEB6E}" presName="parentText" presStyleLbl="node1" presStyleIdx="2" presStyleCnt="4">
        <dgm:presLayoutVars>
          <dgm:chMax val="0"/>
          <dgm:bulletEnabled val="1"/>
        </dgm:presLayoutVars>
      </dgm:prSet>
      <dgm:spPr/>
    </dgm:pt>
    <dgm:pt modelId="{846ECE9C-2132-4691-9466-6473DAF4A01A}" type="pres">
      <dgm:prSet presAssocID="{F499204D-806B-4A33-A581-7864FA25A19E}" presName="spacer" presStyleCnt="0"/>
      <dgm:spPr/>
    </dgm:pt>
    <dgm:pt modelId="{593CC4AE-CA9A-4BBB-AFBA-7CD2F3ABB9A2}" type="pres">
      <dgm:prSet presAssocID="{EFFE3318-E65C-45BD-AD33-62015C394B97}" presName="parentText" presStyleLbl="node1" presStyleIdx="3" presStyleCnt="4">
        <dgm:presLayoutVars>
          <dgm:chMax val="0"/>
          <dgm:bulletEnabled val="1"/>
        </dgm:presLayoutVars>
      </dgm:prSet>
      <dgm:spPr/>
    </dgm:pt>
  </dgm:ptLst>
  <dgm:cxnLst>
    <dgm:cxn modelId="{32B16700-DC20-4A9B-9ADC-64109BFB2060}" srcId="{55ABDF22-7570-460C-B612-FC853E376875}" destId="{EFFE3318-E65C-45BD-AD33-62015C394B97}" srcOrd="3" destOrd="0" parTransId="{17268F45-D481-480E-BAA8-DB71DE2D3230}" sibTransId="{03D6F000-1F10-4780-8874-78D0F482C589}"/>
    <dgm:cxn modelId="{D0169F25-DDA2-401A-BAB9-60FA7B35C195}" type="presOf" srcId="{55ABDF22-7570-460C-B612-FC853E376875}" destId="{F1C87F3F-46F7-4AA9-84CB-A1668342F2D6}" srcOrd="0" destOrd="0" presId="urn:microsoft.com/office/officeart/2005/8/layout/vList2"/>
    <dgm:cxn modelId="{01C7BD25-D0F4-4839-85D5-7F5BF60E7E07}" type="presOf" srcId="{A6487663-51D1-4CD1-A65B-48D35D037DA1}" destId="{3B651C14-8E60-4541-8FA1-F6C4D26F7A1E}" srcOrd="0" destOrd="0" presId="urn:microsoft.com/office/officeart/2005/8/layout/vList2"/>
    <dgm:cxn modelId="{25B02B32-37DE-453D-8B45-2551CAF5A194}" type="presOf" srcId="{EFFE3318-E65C-45BD-AD33-62015C394B97}" destId="{593CC4AE-CA9A-4BBB-AFBA-7CD2F3ABB9A2}" srcOrd="0" destOrd="0" presId="urn:microsoft.com/office/officeart/2005/8/layout/vList2"/>
    <dgm:cxn modelId="{FFA9B841-D74F-47B0-91D5-3487CBAA14D9}" srcId="{55ABDF22-7570-460C-B612-FC853E376875}" destId="{A6487663-51D1-4CD1-A65B-48D35D037DA1}" srcOrd="0" destOrd="0" parTransId="{432813B0-CD0B-427F-A05C-F9DF52B4CC87}" sibTransId="{95121EC9-F7F0-4E77-91B2-69FACE12AA74}"/>
    <dgm:cxn modelId="{73D4A646-4410-4423-B635-A360FCCFCC40}" srcId="{55ABDF22-7570-460C-B612-FC853E376875}" destId="{82FD4BF3-E695-4183-AA14-BA360E1AEB6E}" srcOrd="2" destOrd="0" parTransId="{28F9C7F9-53E6-4430-9309-1806718D5E64}" sibTransId="{F499204D-806B-4A33-A581-7864FA25A19E}"/>
    <dgm:cxn modelId="{38718B7C-216D-421E-A8E3-D6ED019C0103}" type="presOf" srcId="{14C90A91-79A4-44B7-9565-51432E034327}" destId="{01ADB9C6-E440-4C23-8F4B-6D57DF12123B}" srcOrd="0" destOrd="0" presId="urn:microsoft.com/office/officeart/2005/8/layout/vList2"/>
    <dgm:cxn modelId="{03876CAA-BFF7-429F-9D03-559539407DE9}" srcId="{55ABDF22-7570-460C-B612-FC853E376875}" destId="{14C90A91-79A4-44B7-9565-51432E034327}" srcOrd="1" destOrd="0" parTransId="{B547A0F5-8516-49DE-83B9-41C5880D7B9D}" sibTransId="{73DD7CB3-34EE-4BB2-A7D6-6EA1F90C86AF}"/>
    <dgm:cxn modelId="{484108F8-A4A6-4735-BB8E-15E9213F4682}" type="presOf" srcId="{82FD4BF3-E695-4183-AA14-BA360E1AEB6E}" destId="{451419D7-F5A5-4BD4-A563-151B75062368}" srcOrd="0" destOrd="0" presId="urn:microsoft.com/office/officeart/2005/8/layout/vList2"/>
    <dgm:cxn modelId="{1E854407-66EF-42E1-92C8-01CB1AD82E83}" type="presParOf" srcId="{F1C87F3F-46F7-4AA9-84CB-A1668342F2D6}" destId="{3B651C14-8E60-4541-8FA1-F6C4D26F7A1E}" srcOrd="0" destOrd="0" presId="urn:microsoft.com/office/officeart/2005/8/layout/vList2"/>
    <dgm:cxn modelId="{52BB3A9C-8FE0-4536-8E65-C47F62C0EF0A}" type="presParOf" srcId="{F1C87F3F-46F7-4AA9-84CB-A1668342F2D6}" destId="{B27ECA12-4C10-4F97-A6B9-0C4B9F6C0DDB}" srcOrd="1" destOrd="0" presId="urn:microsoft.com/office/officeart/2005/8/layout/vList2"/>
    <dgm:cxn modelId="{8FD4B8BB-2B66-4D61-BC1B-E29C68A03C54}" type="presParOf" srcId="{F1C87F3F-46F7-4AA9-84CB-A1668342F2D6}" destId="{01ADB9C6-E440-4C23-8F4B-6D57DF12123B}" srcOrd="2" destOrd="0" presId="urn:microsoft.com/office/officeart/2005/8/layout/vList2"/>
    <dgm:cxn modelId="{582BF397-F7E4-40D4-8C04-B87321725538}" type="presParOf" srcId="{F1C87F3F-46F7-4AA9-84CB-A1668342F2D6}" destId="{7585B52D-1020-4610-A280-2069B99CD22D}" srcOrd="3" destOrd="0" presId="urn:microsoft.com/office/officeart/2005/8/layout/vList2"/>
    <dgm:cxn modelId="{213156B8-EDB0-4693-8859-ABA0C567B985}" type="presParOf" srcId="{F1C87F3F-46F7-4AA9-84CB-A1668342F2D6}" destId="{451419D7-F5A5-4BD4-A563-151B75062368}" srcOrd="4" destOrd="0" presId="urn:microsoft.com/office/officeart/2005/8/layout/vList2"/>
    <dgm:cxn modelId="{175D69CF-20A3-4EEB-9F94-81C5F1FC4ED7}" type="presParOf" srcId="{F1C87F3F-46F7-4AA9-84CB-A1668342F2D6}" destId="{846ECE9C-2132-4691-9466-6473DAF4A01A}" srcOrd="5" destOrd="0" presId="urn:microsoft.com/office/officeart/2005/8/layout/vList2"/>
    <dgm:cxn modelId="{51941872-16B1-46B0-AAC4-40EB17FEA55D}" type="presParOf" srcId="{F1C87F3F-46F7-4AA9-84CB-A1668342F2D6}" destId="{593CC4AE-CA9A-4BBB-AFBA-7CD2F3ABB9A2}"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947FDA-E6C9-4026-B6BC-6999BE1B11E2}"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D5B44AE5-3FD9-4291-9C5B-E95753BACB27}">
      <dgm:prSet/>
      <dgm:spPr/>
      <dgm:t>
        <a:bodyPr/>
        <a:lstStyle/>
        <a:p>
          <a:r>
            <a:rPr lang="en-US" dirty="0"/>
            <a:t>Diversity Yields </a:t>
          </a:r>
        </a:p>
      </dgm:t>
    </dgm:pt>
    <dgm:pt modelId="{C3EA808D-03FD-41EA-A266-7D87BCC906D1}" type="parTrans" cxnId="{1D563BD8-B99A-40EE-BE66-11F718B31393}">
      <dgm:prSet/>
      <dgm:spPr/>
      <dgm:t>
        <a:bodyPr/>
        <a:lstStyle/>
        <a:p>
          <a:endParaRPr lang="en-US"/>
        </a:p>
      </dgm:t>
    </dgm:pt>
    <dgm:pt modelId="{5FB3B110-3CCA-45E0-9765-768D57B02DB4}" type="sibTrans" cxnId="{1D563BD8-B99A-40EE-BE66-11F718B31393}">
      <dgm:prSet/>
      <dgm:spPr/>
      <dgm:t>
        <a:bodyPr/>
        <a:lstStyle/>
        <a:p>
          <a:endParaRPr lang="en-US"/>
        </a:p>
      </dgm:t>
    </dgm:pt>
    <dgm:pt modelId="{0442796B-2EE3-4408-AFB9-98A64C5B94DB}">
      <dgm:prSet/>
      <dgm:spPr/>
      <dgm:t>
        <a:bodyPr/>
        <a:lstStyle/>
        <a:p>
          <a:r>
            <a:rPr lang="en-US" dirty="0"/>
            <a:t>Equity Dividends</a:t>
          </a:r>
        </a:p>
      </dgm:t>
    </dgm:pt>
    <dgm:pt modelId="{0C61BA21-63AA-4797-A448-D6588FB51C2F}" type="parTrans" cxnId="{DA9C12C1-CA0B-4650-BCB9-19F235D7B9F5}">
      <dgm:prSet/>
      <dgm:spPr/>
      <dgm:t>
        <a:bodyPr/>
        <a:lstStyle/>
        <a:p>
          <a:endParaRPr lang="en-US"/>
        </a:p>
      </dgm:t>
    </dgm:pt>
    <dgm:pt modelId="{B8CCDAC1-896B-4040-90CE-86E36F16F2C7}" type="sibTrans" cxnId="{DA9C12C1-CA0B-4650-BCB9-19F235D7B9F5}">
      <dgm:prSet/>
      <dgm:spPr/>
      <dgm:t>
        <a:bodyPr/>
        <a:lstStyle/>
        <a:p>
          <a:endParaRPr lang="en-US"/>
        </a:p>
      </dgm:t>
    </dgm:pt>
    <dgm:pt modelId="{0E54B3EF-FD95-4B54-8259-34618CADBABF}">
      <dgm:prSet/>
      <dgm:spPr/>
      <dgm:t>
        <a:bodyPr/>
        <a:lstStyle/>
        <a:p>
          <a:r>
            <a:rPr lang="en-US" dirty="0"/>
            <a:t>Regional Economic Performance</a:t>
          </a:r>
        </a:p>
      </dgm:t>
    </dgm:pt>
    <dgm:pt modelId="{ED89AB2E-1246-4A30-A7CF-AC5354708427}" type="sibTrans" cxnId="{3FE14E97-89D2-49DC-BFF8-FB49E26AE001}">
      <dgm:prSet/>
      <dgm:spPr/>
      <dgm:t>
        <a:bodyPr/>
        <a:lstStyle/>
        <a:p>
          <a:endParaRPr lang="en-US"/>
        </a:p>
      </dgm:t>
    </dgm:pt>
    <dgm:pt modelId="{FF8D557F-47FE-4081-8C13-31FE19C4C2A7}" type="parTrans" cxnId="{3FE14E97-89D2-49DC-BFF8-FB49E26AE001}">
      <dgm:prSet/>
      <dgm:spPr/>
      <dgm:t>
        <a:bodyPr/>
        <a:lstStyle/>
        <a:p>
          <a:endParaRPr lang="en-US"/>
        </a:p>
      </dgm:t>
    </dgm:pt>
    <dgm:pt modelId="{B001EF4D-4518-42C1-B284-306153E51C35}" type="pres">
      <dgm:prSet presAssocID="{1D947FDA-E6C9-4026-B6BC-6999BE1B11E2}" presName="hierChild1" presStyleCnt="0">
        <dgm:presLayoutVars>
          <dgm:chPref val="1"/>
          <dgm:dir/>
          <dgm:animOne val="branch"/>
          <dgm:animLvl val="lvl"/>
          <dgm:resizeHandles/>
        </dgm:presLayoutVars>
      </dgm:prSet>
      <dgm:spPr/>
    </dgm:pt>
    <dgm:pt modelId="{1F319C05-C111-424C-A951-5A0F2A9991BE}" type="pres">
      <dgm:prSet presAssocID="{0E54B3EF-FD95-4B54-8259-34618CADBABF}" presName="hierRoot1" presStyleCnt="0"/>
      <dgm:spPr/>
    </dgm:pt>
    <dgm:pt modelId="{23AEC520-28AA-430C-A053-BA190059075B}" type="pres">
      <dgm:prSet presAssocID="{0E54B3EF-FD95-4B54-8259-34618CADBABF}" presName="composite" presStyleCnt="0"/>
      <dgm:spPr/>
    </dgm:pt>
    <dgm:pt modelId="{52FA2F3F-59F9-4F08-935E-FFE824C0F566}" type="pres">
      <dgm:prSet presAssocID="{0E54B3EF-FD95-4B54-8259-34618CADBABF}" presName="background" presStyleLbl="node0" presStyleIdx="0" presStyleCnt="3"/>
      <dgm:spPr/>
    </dgm:pt>
    <dgm:pt modelId="{FA20082A-2EBE-418D-8098-5C25B409B999}" type="pres">
      <dgm:prSet presAssocID="{0E54B3EF-FD95-4B54-8259-34618CADBABF}" presName="text" presStyleLbl="fgAcc0" presStyleIdx="0" presStyleCnt="3" custLinFactNeighborX="-1134" custLinFactNeighborY="-1650">
        <dgm:presLayoutVars>
          <dgm:chPref val="3"/>
        </dgm:presLayoutVars>
      </dgm:prSet>
      <dgm:spPr/>
    </dgm:pt>
    <dgm:pt modelId="{97EFF8FD-B7A1-4D5A-B6B7-A0075868EA9E}" type="pres">
      <dgm:prSet presAssocID="{0E54B3EF-FD95-4B54-8259-34618CADBABF}" presName="hierChild2" presStyleCnt="0"/>
      <dgm:spPr/>
    </dgm:pt>
    <dgm:pt modelId="{42BD8E2B-938E-41E5-9D0B-E2CE1756D414}" type="pres">
      <dgm:prSet presAssocID="{D5B44AE5-3FD9-4291-9C5B-E95753BACB27}" presName="hierRoot1" presStyleCnt="0"/>
      <dgm:spPr/>
    </dgm:pt>
    <dgm:pt modelId="{42417CA6-A45D-4F99-AB4F-448468B8C94B}" type="pres">
      <dgm:prSet presAssocID="{D5B44AE5-3FD9-4291-9C5B-E95753BACB27}" presName="composite" presStyleCnt="0"/>
      <dgm:spPr/>
    </dgm:pt>
    <dgm:pt modelId="{0359B26E-137D-4F27-889F-D1DE582BF2AD}" type="pres">
      <dgm:prSet presAssocID="{D5B44AE5-3FD9-4291-9C5B-E95753BACB27}" presName="background" presStyleLbl="node0" presStyleIdx="1" presStyleCnt="3"/>
      <dgm:spPr/>
    </dgm:pt>
    <dgm:pt modelId="{730950C0-43AC-46B6-AE65-FEDAD5E5FF95}" type="pres">
      <dgm:prSet presAssocID="{D5B44AE5-3FD9-4291-9C5B-E95753BACB27}" presName="text" presStyleLbl="fgAcc0" presStyleIdx="1" presStyleCnt="3" custLinFactNeighborX="-378" custLinFactNeighborY="-3609">
        <dgm:presLayoutVars>
          <dgm:chPref val="3"/>
        </dgm:presLayoutVars>
      </dgm:prSet>
      <dgm:spPr/>
    </dgm:pt>
    <dgm:pt modelId="{D6BBD581-72F5-4BF9-B67C-F02C5A5EAD60}" type="pres">
      <dgm:prSet presAssocID="{D5B44AE5-3FD9-4291-9C5B-E95753BACB27}" presName="hierChild2" presStyleCnt="0"/>
      <dgm:spPr/>
    </dgm:pt>
    <dgm:pt modelId="{3343F29D-5924-4D64-A539-B0CF2A9FC245}" type="pres">
      <dgm:prSet presAssocID="{0442796B-2EE3-4408-AFB9-98A64C5B94DB}" presName="hierRoot1" presStyleCnt="0"/>
      <dgm:spPr/>
    </dgm:pt>
    <dgm:pt modelId="{694039F8-9CA9-4E8B-A466-1DAE4248D458}" type="pres">
      <dgm:prSet presAssocID="{0442796B-2EE3-4408-AFB9-98A64C5B94DB}" presName="composite" presStyleCnt="0"/>
      <dgm:spPr/>
    </dgm:pt>
    <dgm:pt modelId="{15116562-7E7E-4D48-8EDF-4DA079FFF995}" type="pres">
      <dgm:prSet presAssocID="{0442796B-2EE3-4408-AFB9-98A64C5B94DB}" presName="background" presStyleLbl="node0" presStyleIdx="2" presStyleCnt="3"/>
      <dgm:spPr/>
    </dgm:pt>
    <dgm:pt modelId="{6A2E9C8F-138A-41D4-9E12-6A90D3DC22BB}" type="pres">
      <dgm:prSet presAssocID="{0442796B-2EE3-4408-AFB9-98A64C5B94DB}" presName="text" presStyleLbl="fgAcc0" presStyleIdx="2" presStyleCnt="3">
        <dgm:presLayoutVars>
          <dgm:chPref val="3"/>
        </dgm:presLayoutVars>
      </dgm:prSet>
      <dgm:spPr/>
    </dgm:pt>
    <dgm:pt modelId="{6B62E9FA-7C2F-41ED-9C63-F323AB85A29E}" type="pres">
      <dgm:prSet presAssocID="{0442796B-2EE3-4408-AFB9-98A64C5B94DB}" presName="hierChild2" presStyleCnt="0"/>
      <dgm:spPr/>
    </dgm:pt>
  </dgm:ptLst>
  <dgm:cxnLst>
    <dgm:cxn modelId="{3296C83C-B62C-48B0-84CC-31D9FF84FD1C}" type="presOf" srcId="{D5B44AE5-3FD9-4291-9C5B-E95753BACB27}" destId="{730950C0-43AC-46B6-AE65-FEDAD5E5FF95}" srcOrd="0" destOrd="0" presId="urn:microsoft.com/office/officeart/2005/8/layout/hierarchy1"/>
    <dgm:cxn modelId="{2E0D2D43-1412-4640-B80E-74053BE2713F}" type="presOf" srcId="{0E54B3EF-FD95-4B54-8259-34618CADBABF}" destId="{FA20082A-2EBE-418D-8098-5C25B409B999}" srcOrd="0" destOrd="0" presId="urn:microsoft.com/office/officeart/2005/8/layout/hierarchy1"/>
    <dgm:cxn modelId="{3FE14E97-89D2-49DC-BFF8-FB49E26AE001}" srcId="{1D947FDA-E6C9-4026-B6BC-6999BE1B11E2}" destId="{0E54B3EF-FD95-4B54-8259-34618CADBABF}" srcOrd="0" destOrd="0" parTransId="{FF8D557F-47FE-4081-8C13-31FE19C4C2A7}" sibTransId="{ED89AB2E-1246-4A30-A7CF-AC5354708427}"/>
    <dgm:cxn modelId="{DA9C12C1-CA0B-4650-BCB9-19F235D7B9F5}" srcId="{1D947FDA-E6C9-4026-B6BC-6999BE1B11E2}" destId="{0442796B-2EE3-4408-AFB9-98A64C5B94DB}" srcOrd="2" destOrd="0" parTransId="{0C61BA21-63AA-4797-A448-D6588FB51C2F}" sibTransId="{B8CCDAC1-896B-4040-90CE-86E36F16F2C7}"/>
    <dgm:cxn modelId="{261116CD-531A-4D57-A7BA-0F29D3CEE593}" type="presOf" srcId="{0442796B-2EE3-4408-AFB9-98A64C5B94DB}" destId="{6A2E9C8F-138A-41D4-9E12-6A90D3DC22BB}" srcOrd="0" destOrd="0" presId="urn:microsoft.com/office/officeart/2005/8/layout/hierarchy1"/>
    <dgm:cxn modelId="{1D563BD8-B99A-40EE-BE66-11F718B31393}" srcId="{1D947FDA-E6C9-4026-B6BC-6999BE1B11E2}" destId="{D5B44AE5-3FD9-4291-9C5B-E95753BACB27}" srcOrd="1" destOrd="0" parTransId="{C3EA808D-03FD-41EA-A266-7D87BCC906D1}" sibTransId="{5FB3B110-3CCA-45E0-9765-768D57B02DB4}"/>
    <dgm:cxn modelId="{7E7025DF-305B-4C52-80A2-3CA0E2DF86CB}" type="presOf" srcId="{1D947FDA-E6C9-4026-B6BC-6999BE1B11E2}" destId="{B001EF4D-4518-42C1-B284-306153E51C35}" srcOrd="0" destOrd="0" presId="urn:microsoft.com/office/officeart/2005/8/layout/hierarchy1"/>
    <dgm:cxn modelId="{5F3ADC5B-CA48-47FB-99FE-A9090B0A5C44}" type="presParOf" srcId="{B001EF4D-4518-42C1-B284-306153E51C35}" destId="{1F319C05-C111-424C-A951-5A0F2A9991BE}" srcOrd="0" destOrd="0" presId="urn:microsoft.com/office/officeart/2005/8/layout/hierarchy1"/>
    <dgm:cxn modelId="{17766F8A-E332-4C39-AA62-389B9F9488E4}" type="presParOf" srcId="{1F319C05-C111-424C-A951-5A0F2A9991BE}" destId="{23AEC520-28AA-430C-A053-BA190059075B}" srcOrd="0" destOrd="0" presId="urn:microsoft.com/office/officeart/2005/8/layout/hierarchy1"/>
    <dgm:cxn modelId="{1B44C10D-1A4D-485E-A1F3-BD2E1B5250BF}" type="presParOf" srcId="{23AEC520-28AA-430C-A053-BA190059075B}" destId="{52FA2F3F-59F9-4F08-935E-FFE824C0F566}" srcOrd="0" destOrd="0" presId="urn:microsoft.com/office/officeart/2005/8/layout/hierarchy1"/>
    <dgm:cxn modelId="{A0B69F5A-1C64-4F6D-81D6-33E100038D87}" type="presParOf" srcId="{23AEC520-28AA-430C-A053-BA190059075B}" destId="{FA20082A-2EBE-418D-8098-5C25B409B999}" srcOrd="1" destOrd="0" presId="urn:microsoft.com/office/officeart/2005/8/layout/hierarchy1"/>
    <dgm:cxn modelId="{194DAD46-302E-4368-93B8-D97B209245AC}" type="presParOf" srcId="{1F319C05-C111-424C-A951-5A0F2A9991BE}" destId="{97EFF8FD-B7A1-4D5A-B6B7-A0075868EA9E}" srcOrd="1" destOrd="0" presId="urn:microsoft.com/office/officeart/2005/8/layout/hierarchy1"/>
    <dgm:cxn modelId="{588060C2-48FB-4141-8C4F-0BB288F2C703}" type="presParOf" srcId="{B001EF4D-4518-42C1-B284-306153E51C35}" destId="{42BD8E2B-938E-41E5-9D0B-E2CE1756D414}" srcOrd="1" destOrd="0" presId="urn:microsoft.com/office/officeart/2005/8/layout/hierarchy1"/>
    <dgm:cxn modelId="{3599145D-A9B7-42AB-BDD0-7D76603577EC}" type="presParOf" srcId="{42BD8E2B-938E-41E5-9D0B-E2CE1756D414}" destId="{42417CA6-A45D-4F99-AB4F-448468B8C94B}" srcOrd="0" destOrd="0" presId="urn:microsoft.com/office/officeart/2005/8/layout/hierarchy1"/>
    <dgm:cxn modelId="{B147A893-9D2C-4D38-8DDE-BC07830FA49B}" type="presParOf" srcId="{42417CA6-A45D-4F99-AB4F-448468B8C94B}" destId="{0359B26E-137D-4F27-889F-D1DE582BF2AD}" srcOrd="0" destOrd="0" presId="urn:microsoft.com/office/officeart/2005/8/layout/hierarchy1"/>
    <dgm:cxn modelId="{C038B178-44E4-4CCA-A3F3-26463BFA12BB}" type="presParOf" srcId="{42417CA6-A45D-4F99-AB4F-448468B8C94B}" destId="{730950C0-43AC-46B6-AE65-FEDAD5E5FF95}" srcOrd="1" destOrd="0" presId="urn:microsoft.com/office/officeart/2005/8/layout/hierarchy1"/>
    <dgm:cxn modelId="{1DA6F526-840B-4A8C-808B-738221A693C4}" type="presParOf" srcId="{42BD8E2B-938E-41E5-9D0B-E2CE1756D414}" destId="{D6BBD581-72F5-4BF9-B67C-F02C5A5EAD60}" srcOrd="1" destOrd="0" presId="urn:microsoft.com/office/officeart/2005/8/layout/hierarchy1"/>
    <dgm:cxn modelId="{BBC92F02-6AAC-409A-921D-8CA827F18858}" type="presParOf" srcId="{B001EF4D-4518-42C1-B284-306153E51C35}" destId="{3343F29D-5924-4D64-A539-B0CF2A9FC245}" srcOrd="2" destOrd="0" presId="urn:microsoft.com/office/officeart/2005/8/layout/hierarchy1"/>
    <dgm:cxn modelId="{3AA4B80D-472C-4104-90A7-76D769957F19}" type="presParOf" srcId="{3343F29D-5924-4D64-A539-B0CF2A9FC245}" destId="{694039F8-9CA9-4E8B-A466-1DAE4248D458}" srcOrd="0" destOrd="0" presId="urn:microsoft.com/office/officeart/2005/8/layout/hierarchy1"/>
    <dgm:cxn modelId="{13B0E880-6192-47D3-87A0-5729B48E13D4}" type="presParOf" srcId="{694039F8-9CA9-4E8B-A466-1DAE4248D458}" destId="{15116562-7E7E-4D48-8EDF-4DA079FFF995}" srcOrd="0" destOrd="0" presId="urn:microsoft.com/office/officeart/2005/8/layout/hierarchy1"/>
    <dgm:cxn modelId="{6149B3C4-BE0B-4982-A67B-0ADEFBEE38FD}" type="presParOf" srcId="{694039F8-9CA9-4E8B-A466-1DAE4248D458}" destId="{6A2E9C8F-138A-41D4-9E12-6A90D3DC22BB}" srcOrd="1" destOrd="0" presId="urn:microsoft.com/office/officeart/2005/8/layout/hierarchy1"/>
    <dgm:cxn modelId="{1C4B297B-4BB8-417B-93BB-FF9AB2F9346A}" type="presParOf" srcId="{3343F29D-5924-4D64-A539-B0CF2A9FC245}" destId="{6B62E9FA-7C2F-41ED-9C63-F323AB85A29E}"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C43177-4016-49BA-84D9-0D37636D1586}"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19143C0E-09FF-406F-B192-5093F5206BE1}">
      <dgm:prSet/>
      <dgm:spPr/>
      <dgm:t>
        <a:bodyPr/>
        <a:lstStyle/>
        <a:p>
          <a:r>
            <a:rPr lang="en-US" dirty="0"/>
            <a:t>If women received equal pay…</a:t>
          </a:r>
        </a:p>
      </dgm:t>
    </dgm:pt>
    <dgm:pt modelId="{541BC1E4-C3E9-49AD-8AAD-E546D5B11E8E}" type="parTrans" cxnId="{519C08B4-5D48-4A3F-9308-F87EE6F049F3}">
      <dgm:prSet/>
      <dgm:spPr/>
      <dgm:t>
        <a:bodyPr/>
        <a:lstStyle/>
        <a:p>
          <a:endParaRPr lang="en-US"/>
        </a:p>
      </dgm:t>
    </dgm:pt>
    <dgm:pt modelId="{402AE10F-E142-490A-BAE1-B8B8D251B92A}" type="sibTrans" cxnId="{519C08B4-5D48-4A3F-9308-F87EE6F049F3}">
      <dgm:prSet/>
      <dgm:spPr/>
      <dgm:t>
        <a:bodyPr/>
        <a:lstStyle/>
        <a:p>
          <a:endParaRPr lang="en-US"/>
        </a:p>
      </dgm:t>
    </dgm:pt>
    <dgm:pt modelId="{44FF30C7-4A1C-40C8-978A-872B91A10D2D}">
      <dgm:prSet/>
      <dgm:spPr/>
      <dgm:t>
        <a:bodyPr/>
        <a:lstStyle/>
        <a:p>
          <a:r>
            <a:rPr lang="en-US" dirty="0"/>
            <a:t>If people of color received equal pay…</a:t>
          </a:r>
        </a:p>
      </dgm:t>
    </dgm:pt>
    <dgm:pt modelId="{DEC9D9DE-C079-4593-932C-AA4DB93ED384}" type="parTrans" cxnId="{B2B46D1C-17D4-46D5-BEE4-AF20A9C248EB}">
      <dgm:prSet/>
      <dgm:spPr/>
      <dgm:t>
        <a:bodyPr/>
        <a:lstStyle/>
        <a:p>
          <a:endParaRPr lang="en-US"/>
        </a:p>
      </dgm:t>
    </dgm:pt>
    <dgm:pt modelId="{661556F7-2CFF-4271-ACD6-7E6518E76F66}" type="sibTrans" cxnId="{B2B46D1C-17D4-46D5-BEE4-AF20A9C248EB}">
      <dgm:prSet/>
      <dgm:spPr/>
      <dgm:t>
        <a:bodyPr/>
        <a:lstStyle/>
        <a:p>
          <a:endParaRPr lang="en-US"/>
        </a:p>
      </dgm:t>
    </dgm:pt>
    <dgm:pt modelId="{421AFD28-DDDC-4BE6-B69C-A0EF789C975B}" type="pres">
      <dgm:prSet presAssocID="{38C43177-4016-49BA-84D9-0D37636D1586}" presName="hierChild1" presStyleCnt="0">
        <dgm:presLayoutVars>
          <dgm:chPref val="1"/>
          <dgm:dir/>
          <dgm:animOne val="branch"/>
          <dgm:animLvl val="lvl"/>
          <dgm:resizeHandles/>
        </dgm:presLayoutVars>
      </dgm:prSet>
      <dgm:spPr/>
    </dgm:pt>
    <dgm:pt modelId="{3BFF56E2-40AF-4E16-B146-CEDB78B6C6B5}" type="pres">
      <dgm:prSet presAssocID="{19143C0E-09FF-406F-B192-5093F5206BE1}" presName="hierRoot1" presStyleCnt="0"/>
      <dgm:spPr/>
    </dgm:pt>
    <dgm:pt modelId="{3AB9BCA6-19B8-4182-8D52-9ADC043741FC}" type="pres">
      <dgm:prSet presAssocID="{19143C0E-09FF-406F-B192-5093F5206BE1}" presName="composite" presStyleCnt="0"/>
      <dgm:spPr/>
    </dgm:pt>
    <dgm:pt modelId="{B42C161C-96D7-4DDA-951B-8DBAD550C1D5}" type="pres">
      <dgm:prSet presAssocID="{19143C0E-09FF-406F-B192-5093F5206BE1}" presName="background" presStyleLbl="node0" presStyleIdx="0" presStyleCnt="2"/>
      <dgm:spPr/>
    </dgm:pt>
    <dgm:pt modelId="{CEB5866A-E652-4B76-B0C8-6BC8C8F51B64}" type="pres">
      <dgm:prSet presAssocID="{19143C0E-09FF-406F-B192-5093F5206BE1}" presName="text" presStyleLbl="fgAcc0" presStyleIdx="0" presStyleCnt="2">
        <dgm:presLayoutVars>
          <dgm:chPref val="3"/>
        </dgm:presLayoutVars>
      </dgm:prSet>
      <dgm:spPr/>
    </dgm:pt>
    <dgm:pt modelId="{4B9670E5-F28D-44C5-A1A8-63267A1A2623}" type="pres">
      <dgm:prSet presAssocID="{19143C0E-09FF-406F-B192-5093F5206BE1}" presName="hierChild2" presStyleCnt="0"/>
      <dgm:spPr/>
    </dgm:pt>
    <dgm:pt modelId="{6A9D4F42-4A02-4EF4-9FA8-B31A3F6AD14D}" type="pres">
      <dgm:prSet presAssocID="{44FF30C7-4A1C-40C8-978A-872B91A10D2D}" presName="hierRoot1" presStyleCnt="0"/>
      <dgm:spPr/>
    </dgm:pt>
    <dgm:pt modelId="{63DA7147-D60C-42CB-B36D-790C3FB870CF}" type="pres">
      <dgm:prSet presAssocID="{44FF30C7-4A1C-40C8-978A-872B91A10D2D}" presName="composite" presStyleCnt="0"/>
      <dgm:spPr/>
    </dgm:pt>
    <dgm:pt modelId="{BE880F7D-3358-4824-9D2B-EA2A6E4B3EB1}" type="pres">
      <dgm:prSet presAssocID="{44FF30C7-4A1C-40C8-978A-872B91A10D2D}" presName="background" presStyleLbl="node0" presStyleIdx="1" presStyleCnt="2"/>
      <dgm:spPr/>
    </dgm:pt>
    <dgm:pt modelId="{585406F2-A67F-4D1A-8720-E0104A3A94EE}" type="pres">
      <dgm:prSet presAssocID="{44FF30C7-4A1C-40C8-978A-872B91A10D2D}" presName="text" presStyleLbl="fgAcc0" presStyleIdx="1" presStyleCnt="2">
        <dgm:presLayoutVars>
          <dgm:chPref val="3"/>
        </dgm:presLayoutVars>
      </dgm:prSet>
      <dgm:spPr/>
    </dgm:pt>
    <dgm:pt modelId="{B85E8B0F-4433-43E1-A76B-D6FA9DF960A1}" type="pres">
      <dgm:prSet presAssocID="{44FF30C7-4A1C-40C8-978A-872B91A10D2D}" presName="hierChild2" presStyleCnt="0"/>
      <dgm:spPr/>
    </dgm:pt>
  </dgm:ptLst>
  <dgm:cxnLst>
    <dgm:cxn modelId="{B2B46D1C-17D4-46D5-BEE4-AF20A9C248EB}" srcId="{38C43177-4016-49BA-84D9-0D37636D1586}" destId="{44FF30C7-4A1C-40C8-978A-872B91A10D2D}" srcOrd="1" destOrd="0" parTransId="{DEC9D9DE-C079-4593-932C-AA4DB93ED384}" sibTransId="{661556F7-2CFF-4271-ACD6-7E6518E76F66}"/>
    <dgm:cxn modelId="{E1EF6E26-1CEA-49C1-9D08-7A2FE17BEF43}" type="presOf" srcId="{19143C0E-09FF-406F-B192-5093F5206BE1}" destId="{CEB5866A-E652-4B76-B0C8-6BC8C8F51B64}" srcOrd="0" destOrd="0" presId="urn:microsoft.com/office/officeart/2005/8/layout/hierarchy1"/>
    <dgm:cxn modelId="{9879F399-A745-4C38-B673-1982F0503086}" type="presOf" srcId="{38C43177-4016-49BA-84D9-0D37636D1586}" destId="{421AFD28-DDDC-4BE6-B69C-A0EF789C975B}" srcOrd="0" destOrd="0" presId="urn:microsoft.com/office/officeart/2005/8/layout/hierarchy1"/>
    <dgm:cxn modelId="{519C08B4-5D48-4A3F-9308-F87EE6F049F3}" srcId="{38C43177-4016-49BA-84D9-0D37636D1586}" destId="{19143C0E-09FF-406F-B192-5093F5206BE1}" srcOrd="0" destOrd="0" parTransId="{541BC1E4-C3E9-49AD-8AAD-E546D5B11E8E}" sibTransId="{402AE10F-E142-490A-BAE1-B8B8D251B92A}"/>
    <dgm:cxn modelId="{8E9229F4-393E-4B73-9800-4928F5608526}" type="presOf" srcId="{44FF30C7-4A1C-40C8-978A-872B91A10D2D}" destId="{585406F2-A67F-4D1A-8720-E0104A3A94EE}" srcOrd="0" destOrd="0" presId="urn:microsoft.com/office/officeart/2005/8/layout/hierarchy1"/>
    <dgm:cxn modelId="{30EE69AB-9A3A-4CCE-A91C-31F09B1710BB}" type="presParOf" srcId="{421AFD28-DDDC-4BE6-B69C-A0EF789C975B}" destId="{3BFF56E2-40AF-4E16-B146-CEDB78B6C6B5}" srcOrd="0" destOrd="0" presId="urn:microsoft.com/office/officeart/2005/8/layout/hierarchy1"/>
    <dgm:cxn modelId="{6C3BE1A7-F440-44F7-8FD1-791CD90219A9}" type="presParOf" srcId="{3BFF56E2-40AF-4E16-B146-CEDB78B6C6B5}" destId="{3AB9BCA6-19B8-4182-8D52-9ADC043741FC}" srcOrd="0" destOrd="0" presId="urn:microsoft.com/office/officeart/2005/8/layout/hierarchy1"/>
    <dgm:cxn modelId="{F157E200-E5F5-4E0A-84D6-A2CADBF08CDF}" type="presParOf" srcId="{3AB9BCA6-19B8-4182-8D52-9ADC043741FC}" destId="{B42C161C-96D7-4DDA-951B-8DBAD550C1D5}" srcOrd="0" destOrd="0" presId="urn:microsoft.com/office/officeart/2005/8/layout/hierarchy1"/>
    <dgm:cxn modelId="{1C0E55D5-C462-4D9A-913E-46B50A33485B}" type="presParOf" srcId="{3AB9BCA6-19B8-4182-8D52-9ADC043741FC}" destId="{CEB5866A-E652-4B76-B0C8-6BC8C8F51B64}" srcOrd="1" destOrd="0" presId="urn:microsoft.com/office/officeart/2005/8/layout/hierarchy1"/>
    <dgm:cxn modelId="{2893EDD6-8989-4DFB-B92D-4654303D1770}" type="presParOf" srcId="{3BFF56E2-40AF-4E16-B146-CEDB78B6C6B5}" destId="{4B9670E5-F28D-44C5-A1A8-63267A1A2623}" srcOrd="1" destOrd="0" presId="urn:microsoft.com/office/officeart/2005/8/layout/hierarchy1"/>
    <dgm:cxn modelId="{59EAE375-97F7-40ED-B402-D9B9B4D9FAAA}" type="presParOf" srcId="{421AFD28-DDDC-4BE6-B69C-A0EF789C975B}" destId="{6A9D4F42-4A02-4EF4-9FA8-B31A3F6AD14D}" srcOrd="1" destOrd="0" presId="urn:microsoft.com/office/officeart/2005/8/layout/hierarchy1"/>
    <dgm:cxn modelId="{B659C1D3-0740-42AD-AE52-E913816CBF19}" type="presParOf" srcId="{6A9D4F42-4A02-4EF4-9FA8-B31A3F6AD14D}" destId="{63DA7147-D60C-42CB-B36D-790C3FB870CF}" srcOrd="0" destOrd="0" presId="urn:microsoft.com/office/officeart/2005/8/layout/hierarchy1"/>
    <dgm:cxn modelId="{2F70FFED-A808-4F34-85CF-B69872EDF2C4}" type="presParOf" srcId="{63DA7147-D60C-42CB-B36D-790C3FB870CF}" destId="{BE880F7D-3358-4824-9D2B-EA2A6E4B3EB1}" srcOrd="0" destOrd="0" presId="urn:microsoft.com/office/officeart/2005/8/layout/hierarchy1"/>
    <dgm:cxn modelId="{44E3C458-BBAC-4FA4-82D7-753BBC0DD8E3}" type="presParOf" srcId="{63DA7147-D60C-42CB-B36D-790C3FB870CF}" destId="{585406F2-A67F-4D1A-8720-E0104A3A94EE}" srcOrd="1" destOrd="0" presId="urn:microsoft.com/office/officeart/2005/8/layout/hierarchy1"/>
    <dgm:cxn modelId="{4C550C4F-C0D9-4FBA-B17F-C998FE402562}" type="presParOf" srcId="{6A9D4F42-4A02-4EF4-9FA8-B31A3F6AD14D}" destId="{B85E8B0F-4433-43E1-A76B-D6FA9DF960A1}"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4FDF51-5AD4-4540-A16A-29C0CBF9F73B}"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B22D9BCE-CD93-4223-B910-1FD408B9F0B0}">
      <dgm:prSet custT="1"/>
      <dgm:spPr/>
      <dgm:t>
        <a:bodyPr/>
        <a:lstStyle/>
        <a:p>
          <a:r>
            <a:rPr lang="en-US" sz="3200" b="1" dirty="0"/>
            <a:t>IF women in the United States received equal pay with comparable men…</a:t>
          </a:r>
          <a:endParaRPr lang="en-US" sz="3200" dirty="0"/>
        </a:p>
      </dgm:t>
    </dgm:pt>
    <dgm:pt modelId="{72D85618-BF09-4E99-8F3E-1DF66C02656D}" type="parTrans" cxnId="{71DE4082-31BF-41DB-9833-5FBF110EA871}">
      <dgm:prSet/>
      <dgm:spPr/>
      <dgm:t>
        <a:bodyPr/>
        <a:lstStyle/>
        <a:p>
          <a:endParaRPr lang="en-US"/>
        </a:p>
      </dgm:t>
    </dgm:pt>
    <dgm:pt modelId="{BBA720B4-6E85-427E-BBD5-D594A96FDB90}" type="sibTrans" cxnId="{71DE4082-31BF-41DB-9833-5FBF110EA871}">
      <dgm:prSet/>
      <dgm:spPr/>
      <dgm:t>
        <a:bodyPr/>
        <a:lstStyle/>
        <a:p>
          <a:endParaRPr lang="en-US"/>
        </a:p>
      </dgm:t>
    </dgm:pt>
    <dgm:pt modelId="{625B2C1E-ED2D-437E-9E95-64DA8F7EA731}">
      <dgm:prSet custT="1"/>
      <dgm:spPr/>
      <dgm:t>
        <a:bodyPr/>
        <a:lstStyle/>
        <a:p>
          <a:r>
            <a:rPr lang="en-US" sz="3200" b="1" dirty="0"/>
            <a:t>poverty for working women would be reduced by half;  </a:t>
          </a:r>
          <a:r>
            <a:rPr lang="en-US" sz="3200" dirty="0"/>
            <a:t>and</a:t>
          </a:r>
        </a:p>
      </dgm:t>
    </dgm:pt>
    <dgm:pt modelId="{D6FC67EC-098F-453B-A134-D7AE29BC3EDA}" type="parTrans" cxnId="{50FE7774-CCDD-4C89-B1D9-BF2C93B8C7DB}">
      <dgm:prSet/>
      <dgm:spPr/>
      <dgm:t>
        <a:bodyPr/>
        <a:lstStyle/>
        <a:p>
          <a:endParaRPr lang="en-US"/>
        </a:p>
      </dgm:t>
    </dgm:pt>
    <dgm:pt modelId="{5F290C77-960F-42CB-A65A-6B1BF5E53F95}" type="sibTrans" cxnId="{50FE7774-CCDD-4C89-B1D9-BF2C93B8C7DB}">
      <dgm:prSet/>
      <dgm:spPr/>
      <dgm:t>
        <a:bodyPr/>
        <a:lstStyle/>
        <a:p>
          <a:endParaRPr lang="en-US"/>
        </a:p>
      </dgm:t>
    </dgm:pt>
    <dgm:pt modelId="{2F980DB6-A5EF-4E3F-9CD9-A502391A1077}">
      <dgm:prSet custT="1"/>
      <dgm:spPr/>
      <dgm:t>
        <a:bodyPr/>
        <a:lstStyle/>
        <a:p>
          <a:r>
            <a:rPr lang="en-US" sz="3200" dirty="0"/>
            <a:t>the U.S. economy would have </a:t>
          </a:r>
          <a:r>
            <a:rPr lang="en-US" sz="3200" b="1" dirty="0"/>
            <a:t>added $512.6 billion in wage and salary income</a:t>
          </a:r>
          <a:r>
            <a:rPr lang="en-US" sz="3200" dirty="0"/>
            <a:t> (equivalent to 2.8 percent of 2016 GDP) to its economy.  </a:t>
          </a:r>
        </a:p>
      </dgm:t>
    </dgm:pt>
    <dgm:pt modelId="{80434A85-2099-4F1C-9E78-BE5D6C58A781}" type="parTrans" cxnId="{DB60D26E-CA44-49FF-881E-DDB2DD9978FA}">
      <dgm:prSet/>
      <dgm:spPr/>
      <dgm:t>
        <a:bodyPr/>
        <a:lstStyle/>
        <a:p>
          <a:endParaRPr lang="en-US"/>
        </a:p>
      </dgm:t>
    </dgm:pt>
    <dgm:pt modelId="{277D409F-EA60-4372-AACD-F87B8F4EFC6C}" type="sibTrans" cxnId="{DB60D26E-CA44-49FF-881E-DDB2DD9978FA}">
      <dgm:prSet/>
      <dgm:spPr/>
      <dgm:t>
        <a:bodyPr/>
        <a:lstStyle/>
        <a:p>
          <a:endParaRPr lang="en-US"/>
        </a:p>
      </dgm:t>
    </dgm:pt>
    <dgm:pt modelId="{C7E9182C-28A1-4CE3-A73F-E482AF54D5D9}" type="pres">
      <dgm:prSet presAssocID="{234FDF51-5AD4-4540-A16A-29C0CBF9F73B}" presName="vert0" presStyleCnt="0">
        <dgm:presLayoutVars>
          <dgm:dir/>
          <dgm:animOne val="branch"/>
          <dgm:animLvl val="lvl"/>
        </dgm:presLayoutVars>
      </dgm:prSet>
      <dgm:spPr/>
    </dgm:pt>
    <dgm:pt modelId="{C888DA75-5F9D-414C-9791-6D3521B7AA58}" type="pres">
      <dgm:prSet presAssocID="{B22D9BCE-CD93-4223-B910-1FD408B9F0B0}" presName="thickLine" presStyleLbl="alignNode1" presStyleIdx="0" presStyleCnt="3"/>
      <dgm:spPr/>
    </dgm:pt>
    <dgm:pt modelId="{7703983E-CA16-4064-932F-66911F2E106E}" type="pres">
      <dgm:prSet presAssocID="{B22D9BCE-CD93-4223-B910-1FD408B9F0B0}" presName="horz1" presStyleCnt="0"/>
      <dgm:spPr/>
    </dgm:pt>
    <dgm:pt modelId="{7AA612E1-6E31-4102-93E4-3EFA18869FF7}" type="pres">
      <dgm:prSet presAssocID="{B22D9BCE-CD93-4223-B910-1FD408B9F0B0}" presName="tx1" presStyleLbl="revTx" presStyleIdx="0" presStyleCnt="3"/>
      <dgm:spPr/>
    </dgm:pt>
    <dgm:pt modelId="{6135BFAE-94DF-4988-A41B-900695B6A6DC}" type="pres">
      <dgm:prSet presAssocID="{B22D9BCE-CD93-4223-B910-1FD408B9F0B0}" presName="vert1" presStyleCnt="0"/>
      <dgm:spPr/>
    </dgm:pt>
    <dgm:pt modelId="{406CBECD-2FD0-40C3-A559-68F7E7D97566}" type="pres">
      <dgm:prSet presAssocID="{625B2C1E-ED2D-437E-9E95-64DA8F7EA731}" presName="thickLine" presStyleLbl="alignNode1" presStyleIdx="1" presStyleCnt="3"/>
      <dgm:spPr/>
    </dgm:pt>
    <dgm:pt modelId="{797F8D02-1530-4F81-A5CB-B5B18C2016CF}" type="pres">
      <dgm:prSet presAssocID="{625B2C1E-ED2D-437E-9E95-64DA8F7EA731}" presName="horz1" presStyleCnt="0"/>
      <dgm:spPr/>
    </dgm:pt>
    <dgm:pt modelId="{6F3653D0-FCE7-416C-B2D2-4CB9FCC15E6E}" type="pres">
      <dgm:prSet presAssocID="{625B2C1E-ED2D-437E-9E95-64DA8F7EA731}" presName="tx1" presStyleLbl="revTx" presStyleIdx="1" presStyleCnt="3"/>
      <dgm:spPr/>
    </dgm:pt>
    <dgm:pt modelId="{402B29D3-8B22-4CAD-8B7E-4C3CB4BC2D7B}" type="pres">
      <dgm:prSet presAssocID="{625B2C1E-ED2D-437E-9E95-64DA8F7EA731}" presName="vert1" presStyleCnt="0"/>
      <dgm:spPr/>
    </dgm:pt>
    <dgm:pt modelId="{99CC334C-D297-4701-B887-7548F4A8D75A}" type="pres">
      <dgm:prSet presAssocID="{2F980DB6-A5EF-4E3F-9CD9-A502391A1077}" presName="thickLine" presStyleLbl="alignNode1" presStyleIdx="2" presStyleCnt="3"/>
      <dgm:spPr/>
    </dgm:pt>
    <dgm:pt modelId="{F27C12A3-90D6-4346-B746-B6CEB2C53D37}" type="pres">
      <dgm:prSet presAssocID="{2F980DB6-A5EF-4E3F-9CD9-A502391A1077}" presName="horz1" presStyleCnt="0"/>
      <dgm:spPr/>
    </dgm:pt>
    <dgm:pt modelId="{C3662201-0AAE-49B4-8610-152657C9A934}" type="pres">
      <dgm:prSet presAssocID="{2F980DB6-A5EF-4E3F-9CD9-A502391A1077}" presName="tx1" presStyleLbl="revTx" presStyleIdx="2" presStyleCnt="3"/>
      <dgm:spPr/>
    </dgm:pt>
    <dgm:pt modelId="{D45B3B61-4A2A-4B02-8E90-ACDDF1716F5F}" type="pres">
      <dgm:prSet presAssocID="{2F980DB6-A5EF-4E3F-9CD9-A502391A1077}" presName="vert1" presStyleCnt="0"/>
      <dgm:spPr/>
    </dgm:pt>
  </dgm:ptLst>
  <dgm:cxnLst>
    <dgm:cxn modelId="{DB60D26E-CA44-49FF-881E-DDB2DD9978FA}" srcId="{234FDF51-5AD4-4540-A16A-29C0CBF9F73B}" destId="{2F980DB6-A5EF-4E3F-9CD9-A502391A1077}" srcOrd="2" destOrd="0" parTransId="{80434A85-2099-4F1C-9E78-BE5D6C58A781}" sibTransId="{277D409F-EA60-4372-AACD-F87B8F4EFC6C}"/>
    <dgm:cxn modelId="{50FE7774-CCDD-4C89-B1D9-BF2C93B8C7DB}" srcId="{234FDF51-5AD4-4540-A16A-29C0CBF9F73B}" destId="{625B2C1E-ED2D-437E-9E95-64DA8F7EA731}" srcOrd="1" destOrd="0" parTransId="{D6FC67EC-098F-453B-A134-D7AE29BC3EDA}" sibTransId="{5F290C77-960F-42CB-A65A-6B1BF5E53F95}"/>
    <dgm:cxn modelId="{71DE4082-31BF-41DB-9833-5FBF110EA871}" srcId="{234FDF51-5AD4-4540-A16A-29C0CBF9F73B}" destId="{B22D9BCE-CD93-4223-B910-1FD408B9F0B0}" srcOrd="0" destOrd="0" parTransId="{72D85618-BF09-4E99-8F3E-1DF66C02656D}" sibTransId="{BBA720B4-6E85-427E-BBD5-D594A96FDB90}"/>
    <dgm:cxn modelId="{88EC9785-B3D4-41B0-BD9C-C000B948B37C}" type="presOf" srcId="{2F980DB6-A5EF-4E3F-9CD9-A502391A1077}" destId="{C3662201-0AAE-49B4-8610-152657C9A934}" srcOrd="0" destOrd="0" presId="urn:microsoft.com/office/officeart/2008/layout/LinedList"/>
    <dgm:cxn modelId="{0AF4EC8D-253C-4628-A10B-B024F105A04C}" type="presOf" srcId="{234FDF51-5AD4-4540-A16A-29C0CBF9F73B}" destId="{C7E9182C-28A1-4CE3-A73F-E482AF54D5D9}" srcOrd="0" destOrd="0" presId="urn:microsoft.com/office/officeart/2008/layout/LinedList"/>
    <dgm:cxn modelId="{64449198-28F8-445E-A77B-CE0E72B2D04E}" type="presOf" srcId="{625B2C1E-ED2D-437E-9E95-64DA8F7EA731}" destId="{6F3653D0-FCE7-416C-B2D2-4CB9FCC15E6E}" srcOrd="0" destOrd="0" presId="urn:microsoft.com/office/officeart/2008/layout/LinedList"/>
    <dgm:cxn modelId="{3E5E4DC4-4259-4534-B86C-1273455F63CA}" type="presOf" srcId="{B22D9BCE-CD93-4223-B910-1FD408B9F0B0}" destId="{7AA612E1-6E31-4102-93E4-3EFA18869FF7}" srcOrd="0" destOrd="0" presId="urn:microsoft.com/office/officeart/2008/layout/LinedList"/>
    <dgm:cxn modelId="{1805666B-A6BF-4012-9062-2A655336BAB9}" type="presParOf" srcId="{C7E9182C-28A1-4CE3-A73F-E482AF54D5D9}" destId="{C888DA75-5F9D-414C-9791-6D3521B7AA58}" srcOrd="0" destOrd="0" presId="urn:microsoft.com/office/officeart/2008/layout/LinedList"/>
    <dgm:cxn modelId="{412FE86E-A251-4E25-8A92-EAA662DC2DEB}" type="presParOf" srcId="{C7E9182C-28A1-4CE3-A73F-E482AF54D5D9}" destId="{7703983E-CA16-4064-932F-66911F2E106E}" srcOrd="1" destOrd="0" presId="urn:microsoft.com/office/officeart/2008/layout/LinedList"/>
    <dgm:cxn modelId="{D4C3DB5B-0939-410A-BA60-1AA9D49F7189}" type="presParOf" srcId="{7703983E-CA16-4064-932F-66911F2E106E}" destId="{7AA612E1-6E31-4102-93E4-3EFA18869FF7}" srcOrd="0" destOrd="0" presId="urn:microsoft.com/office/officeart/2008/layout/LinedList"/>
    <dgm:cxn modelId="{004CCE3B-2FC8-4A78-8A50-95DE92277A6C}" type="presParOf" srcId="{7703983E-CA16-4064-932F-66911F2E106E}" destId="{6135BFAE-94DF-4988-A41B-900695B6A6DC}" srcOrd="1" destOrd="0" presId="urn:microsoft.com/office/officeart/2008/layout/LinedList"/>
    <dgm:cxn modelId="{38ECB6CF-38C4-4B9E-ABB4-744DB4DD795E}" type="presParOf" srcId="{C7E9182C-28A1-4CE3-A73F-E482AF54D5D9}" destId="{406CBECD-2FD0-40C3-A559-68F7E7D97566}" srcOrd="2" destOrd="0" presId="urn:microsoft.com/office/officeart/2008/layout/LinedList"/>
    <dgm:cxn modelId="{DD41D17E-B6D6-4BF7-A6BA-837816E22EA6}" type="presParOf" srcId="{C7E9182C-28A1-4CE3-A73F-E482AF54D5D9}" destId="{797F8D02-1530-4F81-A5CB-B5B18C2016CF}" srcOrd="3" destOrd="0" presId="urn:microsoft.com/office/officeart/2008/layout/LinedList"/>
    <dgm:cxn modelId="{57983197-D447-4F75-A6E1-D8DCA4969FF9}" type="presParOf" srcId="{797F8D02-1530-4F81-A5CB-B5B18C2016CF}" destId="{6F3653D0-FCE7-416C-B2D2-4CB9FCC15E6E}" srcOrd="0" destOrd="0" presId="urn:microsoft.com/office/officeart/2008/layout/LinedList"/>
    <dgm:cxn modelId="{331FD100-00D2-441F-AE4F-B5A3B437B9B7}" type="presParOf" srcId="{797F8D02-1530-4F81-A5CB-B5B18C2016CF}" destId="{402B29D3-8B22-4CAD-8B7E-4C3CB4BC2D7B}" srcOrd="1" destOrd="0" presId="urn:microsoft.com/office/officeart/2008/layout/LinedList"/>
    <dgm:cxn modelId="{B3CD7A4B-87A8-4384-BF56-B27530BC3C7B}" type="presParOf" srcId="{C7E9182C-28A1-4CE3-A73F-E482AF54D5D9}" destId="{99CC334C-D297-4701-B887-7548F4A8D75A}" srcOrd="4" destOrd="0" presId="urn:microsoft.com/office/officeart/2008/layout/LinedList"/>
    <dgm:cxn modelId="{0815FAD0-5E83-4563-9BBD-A39D2A45CC3D}" type="presParOf" srcId="{C7E9182C-28A1-4CE3-A73F-E482AF54D5D9}" destId="{F27C12A3-90D6-4346-B746-B6CEB2C53D37}" srcOrd="5" destOrd="0" presId="urn:microsoft.com/office/officeart/2008/layout/LinedList"/>
    <dgm:cxn modelId="{300C8F27-C9B1-4D3C-947C-85E8EBCE98C2}" type="presParOf" srcId="{F27C12A3-90D6-4346-B746-B6CEB2C53D37}" destId="{C3662201-0AAE-49B4-8610-152657C9A934}" srcOrd="0" destOrd="0" presId="urn:microsoft.com/office/officeart/2008/layout/LinedList"/>
    <dgm:cxn modelId="{659A5C56-1C02-4D57-ACC4-4F067BDCD784}" type="presParOf" srcId="{F27C12A3-90D6-4346-B746-B6CEB2C53D37}" destId="{D45B3B61-4A2A-4B02-8E90-ACDDF1716F5F}"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51C14-8E60-4541-8FA1-F6C4D26F7A1E}">
      <dsp:nvSpPr>
        <dsp:cNvPr id="0" name=""/>
        <dsp:cNvSpPr/>
      </dsp:nvSpPr>
      <dsp:spPr>
        <a:xfrm>
          <a:off x="0" y="582468"/>
          <a:ext cx="5029199" cy="865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Inclusion</a:t>
          </a:r>
        </a:p>
      </dsp:txBody>
      <dsp:txXfrm>
        <a:off x="42265" y="624733"/>
        <a:ext cx="4944669" cy="781270"/>
      </dsp:txXfrm>
    </dsp:sp>
    <dsp:sp modelId="{01ADB9C6-E440-4C23-8F4B-6D57DF12123B}">
      <dsp:nvSpPr>
        <dsp:cNvPr id="0" name=""/>
        <dsp:cNvSpPr/>
      </dsp:nvSpPr>
      <dsp:spPr>
        <a:xfrm>
          <a:off x="0" y="1554828"/>
          <a:ext cx="5029199" cy="86580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Diversity</a:t>
          </a:r>
        </a:p>
      </dsp:txBody>
      <dsp:txXfrm>
        <a:off x="42265" y="1597093"/>
        <a:ext cx="4944669" cy="781270"/>
      </dsp:txXfrm>
    </dsp:sp>
    <dsp:sp modelId="{451419D7-F5A5-4BD4-A563-151B75062368}">
      <dsp:nvSpPr>
        <dsp:cNvPr id="0" name=""/>
        <dsp:cNvSpPr/>
      </dsp:nvSpPr>
      <dsp:spPr>
        <a:xfrm>
          <a:off x="0" y="2527189"/>
          <a:ext cx="5029199" cy="86580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Intersectionality</a:t>
          </a:r>
        </a:p>
      </dsp:txBody>
      <dsp:txXfrm>
        <a:off x="42265" y="2569454"/>
        <a:ext cx="4944669" cy="781270"/>
      </dsp:txXfrm>
    </dsp:sp>
    <dsp:sp modelId="{593CC4AE-CA9A-4BBB-AFBA-7CD2F3ABB9A2}">
      <dsp:nvSpPr>
        <dsp:cNvPr id="0" name=""/>
        <dsp:cNvSpPr/>
      </dsp:nvSpPr>
      <dsp:spPr>
        <a:xfrm>
          <a:off x="0" y="3499549"/>
          <a:ext cx="5029199" cy="8658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Targeted Universalism</a:t>
          </a:r>
        </a:p>
      </dsp:txBody>
      <dsp:txXfrm>
        <a:off x="42265" y="3541814"/>
        <a:ext cx="4944669" cy="7812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A2F3F-59F9-4F08-935E-FFE824C0F566}">
      <dsp:nvSpPr>
        <dsp:cNvPr id="0" name=""/>
        <dsp:cNvSpPr/>
      </dsp:nvSpPr>
      <dsp:spPr>
        <a:xfrm>
          <a:off x="-34161" y="886178"/>
          <a:ext cx="3012477" cy="191292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20082A-2EBE-418D-8098-5C25B409B999}">
      <dsp:nvSpPr>
        <dsp:cNvPr id="0" name=""/>
        <dsp:cNvSpPr/>
      </dsp:nvSpPr>
      <dsp:spPr>
        <a:xfrm>
          <a:off x="300558" y="1204162"/>
          <a:ext cx="3012477" cy="191292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Regional Economic Performance</a:t>
          </a:r>
        </a:p>
      </dsp:txBody>
      <dsp:txXfrm>
        <a:off x="356586" y="1260190"/>
        <a:ext cx="2900421" cy="1800867"/>
      </dsp:txXfrm>
    </dsp:sp>
    <dsp:sp modelId="{0359B26E-137D-4F27-889F-D1DE582BF2AD}">
      <dsp:nvSpPr>
        <dsp:cNvPr id="0" name=""/>
        <dsp:cNvSpPr/>
      </dsp:nvSpPr>
      <dsp:spPr>
        <a:xfrm>
          <a:off x="3670529" y="848704"/>
          <a:ext cx="3012477" cy="191292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0950C0-43AC-46B6-AE65-FEDAD5E5FF95}">
      <dsp:nvSpPr>
        <dsp:cNvPr id="0" name=""/>
        <dsp:cNvSpPr/>
      </dsp:nvSpPr>
      <dsp:spPr>
        <a:xfrm>
          <a:off x="4005249" y="1166688"/>
          <a:ext cx="3012477" cy="191292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Diversity Yields </a:t>
          </a:r>
        </a:p>
      </dsp:txBody>
      <dsp:txXfrm>
        <a:off x="4061277" y="1222716"/>
        <a:ext cx="2900421" cy="1800867"/>
      </dsp:txXfrm>
    </dsp:sp>
    <dsp:sp modelId="{15116562-7E7E-4D48-8EDF-4DA079FFF995}">
      <dsp:nvSpPr>
        <dsp:cNvPr id="0" name=""/>
        <dsp:cNvSpPr/>
      </dsp:nvSpPr>
      <dsp:spPr>
        <a:xfrm>
          <a:off x="7363833" y="917742"/>
          <a:ext cx="3012477" cy="191292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2E9C8F-138A-41D4-9E12-6A90D3DC22BB}">
      <dsp:nvSpPr>
        <dsp:cNvPr id="0" name=""/>
        <dsp:cNvSpPr/>
      </dsp:nvSpPr>
      <dsp:spPr>
        <a:xfrm>
          <a:off x="7698553" y="1235725"/>
          <a:ext cx="3012477" cy="191292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Equity Dividends</a:t>
          </a:r>
        </a:p>
      </dsp:txBody>
      <dsp:txXfrm>
        <a:off x="7754581" y="1291753"/>
        <a:ext cx="2900421" cy="18008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2C161C-96D7-4DDA-951B-8DBAD550C1D5}">
      <dsp:nvSpPr>
        <dsp:cNvPr id="0" name=""/>
        <dsp:cNvSpPr/>
      </dsp:nvSpPr>
      <dsp:spPr>
        <a:xfrm>
          <a:off x="130938"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B5866A-E652-4B76-B0C8-6BC8C8F51B64}">
      <dsp:nvSpPr>
        <dsp:cNvPr id="0" name=""/>
        <dsp:cNvSpPr/>
      </dsp:nvSpPr>
      <dsp:spPr>
        <a:xfrm>
          <a:off x="600342"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If women received equal pay…</a:t>
          </a:r>
        </a:p>
      </dsp:txBody>
      <dsp:txXfrm>
        <a:off x="678914" y="525899"/>
        <a:ext cx="4067491" cy="2525499"/>
      </dsp:txXfrm>
    </dsp:sp>
    <dsp:sp modelId="{BE880F7D-3358-4824-9D2B-EA2A6E4B3EB1}">
      <dsp:nvSpPr>
        <dsp:cNvPr id="0" name=""/>
        <dsp:cNvSpPr/>
      </dsp:nvSpPr>
      <dsp:spPr>
        <a:xfrm>
          <a:off x="5294381"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5406F2-A67F-4D1A-8720-E0104A3A94EE}">
      <dsp:nvSpPr>
        <dsp:cNvPr id="0" name=""/>
        <dsp:cNvSpPr/>
      </dsp:nvSpPr>
      <dsp:spPr>
        <a:xfrm>
          <a:off x="5763785"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If people of color received equal pay…</a:t>
          </a:r>
        </a:p>
      </dsp:txBody>
      <dsp:txXfrm>
        <a:off x="5842357" y="525899"/>
        <a:ext cx="4067491" cy="25254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8DA75-5F9D-414C-9791-6D3521B7AA58}">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A612E1-6E31-4102-93E4-3EFA18869FF7}">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t>IF women in the United States received equal pay with comparable men…</a:t>
          </a:r>
          <a:endParaRPr lang="en-US" sz="3200" kern="1200" dirty="0"/>
        </a:p>
      </dsp:txBody>
      <dsp:txXfrm>
        <a:off x="0" y="2492"/>
        <a:ext cx="6492875" cy="1700138"/>
      </dsp:txXfrm>
    </dsp:sp>
    <dsp:sp modelId="{406CBECD-2FD0-40C3-A559-68F7E7D97566}">
      <dsp:nvSpPr>
        <dsp:cNvPr id="0" name=""/>
        <dsp:cNvSpPr/>
      </dsp:nvSpPr>
      <dsp:spPr>
        <a:xfrm>
          <a:off x="0" y="1702630"/>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3653D0-FCE7-416C-B2D2-4CB9FCC15E6E}">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t>poverty for working women would be reduced by half;  </a:t>
          </a:r>
          <a:r>
            <a:rPr lang="en-US" sz="3200" kern="1200" dirty="0"/>
            <a:t>and</a:t>
          </a:r>
        </a:p>
      </dsp:txBody>
      <dsp:txXfrm>
        <a:off x="0" y="1702630"/>
        <a:ext cx="6492875" cy="1700138"/>
      </dsp:txXfrm>
    </dsp:sp>
    <dsp:sp modelId="{99CC334C-D297-4701-B887-7548F4A8D75A}">
      <dsp:nvSpPr>
        <dsp:cNvPr id="0" name=""/>
        <dsp:cNvSpPr/>
      </dsp:nvSpPr>
      <dsp:spPr>
        <a:xfrm>
          <a:off x="0" y="3402769"/>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662201-0AAE-49B4-8610-152657C9A934}">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the U.S. economy would have </a:t>
          </a:r>
          <a:r>
            <a:rPr lang="en-US" sz="3200" b="1" kern="1200" dirty="0"/>
            <a:t>added $512.6 billion in wage and salary income</a:t>
          </a:r>
          <a:r>
            <a:rPr lang="en-US" sz="3200" kern="1200" dirty="0"/>
            <a:t> (equivalent to 2.8 percent of 2016 GDP) to its economy.  </a:t>
          </a:r>
        </a:p>
      </dsp:txBody>
      <dsp:txXfrm>
        <a:off x="0" y="3402769"/>
        <a:ext cx="6492875" cy="170013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630E3B-78BF-46DD-B220-22ABB7F3A3E7}" type="datetimeFigureOut">
              <a:rPr lang="en-US" smtClean="0"/>
              <a:t>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9E3278-6CC7-43BC-9401-E0EB9099D614}" type="slidenum">
              <a:rPr lang="en-US" smtClean="0"/>
              <a:t>‹#›</a:t>
            </a:fld>
            <a:endParaRPr lang="en-US"/>
          </a:p>
        </p:txBody>
      </p:sp>
    </p:spTree>
    <p:extLst>
      <p:ext uri="{BB962C8B-B14F-4D97-AF65-F5344CB8AC3E}">
        <p14:creationId xmlns:p14="http://schemas.microsoft.com/office/powerpoint/2010/main" val="232398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map.illinois.gov/documents/10180/534408/Inclusive+Growth+Approach+Memo_LUandED.pdf/79c37551-f44e-41fa-a349-c42eb25c0c06"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map.illinois.gov/documents/10180/534408/Inclusive+Growth+Approach+Memo_LUandED.pdf/79c37551-f44e-41fa-a349-c42eb25c0c06"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map.illinois.gov/documents/10180/534408/Inclusive+Growth+Approach+Memo_LUandED.pdf/79c37551-f44e-41fa-a349-c42eb25c0c06"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map.illinois.gov/documents/10180/534408/Inclusive+Growth+Approach+Memo_LUandED.pdf/79c37551-f44e-41fa-a349-c42eb25c0c06"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541338" y="755650"/>
            <a:ext cx="6718300" cy="3779838"/>
          </a:xfrm>
          <a:noFill/>
          <a:ln w="9525"/>
        </p:spPr>
      </p:sp>
      <p:sp>
        <p:nvSpPr>
          <p:cNvPr id="3" name="Notes Placeholder 2"/>
          <p:cNvSpPr>
            <a:spLocks noGrp="1"/>
          </p:cNvSpPr>
          <p:nvPr>
            <p:ph type="body" idx="1"/>
          </p:nvPr>
        </p:nvSpPr>
        <p:spPr/>
        <p:txBody>
          <a:bodyPr/>
          <a:lstStyle/>
          <a:p>
            <a:pPr>
              <a:defRPr/>
            </a:pPr>
            <a:endParaRPr lang="en-US"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66506" rtl="0" eaLnBrk="1" fontAlgn="auto" latinLnBrk="0" hangingPunct="1">
              <a:lnSpc>
                <a:spcPct val="100000"/>
              </a:lnSpc>
              <a:spcBef>
                <a:spcPts val="0"/>
              </a:spcBef>
              <a:spcAft>
                <a:spcPts val="0"/>
              </a:spcAft>
              <a:buClrTx/>
              <a:buSzTx/>
              <a:buFontTx/>
              <a:buNone/>
              <a:tabLst/>
              <a:defRPr/>
            </a:pPr>
            <a:fld id="{505F8893-A2E7-43BF-AE43-747FF3CCD003}"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506"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w="9525"/>
        </p:spPr>
      </p:sp>
      <p:sp>
        <p:nvSpPr>
          <p:cNvPr id="3" name="Notes Placeholder 2"/>
          <p:cNvSpPr>
            <a:spLocks noGrp="1"/>
          </p:cNvSpPr>
          <p:nvPr>
            <p:ph type="body" idx="1"/>
          </p:nvPr>
        </p:nvSpPr>
        <p:spPr/>
        <p:txBody>
          <a:bodyPr/>
          <a:lstStyle/>
          <a:p>
            <a:pPr>
              <a:defRPr/>
            </a:pPr>
            <a:endParaRPr lang="en-US" dirty="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468950" rtl="0" eaLnBrk="1" fontAlgn="base" latinLnBrk="0" hangingPunct="1">
              <a:lnSpc>
                <a:spcPct val="100000"/>
              </a:lnSpc>
              <a:spcBef>
                <a:spcPct val="0"/>
              </a:spcBef>
              <a:spcAft>
                <a:spcPct val="0"/>
              </a:spcAft>
              <a:buClrTx/>
              <a:buSzTx/>
              <a:buFontTx/>
              <a:buNone/>
              <a:tabLst/>
              <a:defRPr/>
            </a:pPr>
            <a:fld id="{00FF6A22-E756-4AAF-9736-3E1ABFFF5A03}" type="slidenum">
              <a:rPr kumimoji="0" lang="en-U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46895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9E3278-6CC7-43BC-9401-E0EB9099D614}" type="slidenum">
              <a:rPr lang="en-US" smtClean="0"/>
              <a:t>12</a:t>
            </a:fld>
            <a:endParaRPr lang="en-US"/>
          </a:p>
        </p:txBody>
      </p:sp>
    </p:spTree>
    <p:extLst>
      <p:ext uri="{BB962C8B-B14F-4D97-AF65-F5344CB8AC3E}">
        <p14:creationId xmlns:p14="http://schemas.microsoft.com/office/powerpoint/2010/main" val="4047766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the International Monetary Fund (IMF) has compared the growth periods3 of 140 countries and found a strong correlation between greater income equality and more sustained economic growth, as measured by changes in Gross Domestic Product (GDP) over time. 4  The Page 2 of 8 Inclusive Growth Approach chart below illustrates that the length of a country’s growth periods tends to be longer when there is less inequality. This finding reflects several earlier investigations on the relationship between inequality and growth.5For example, the Federal Reserve’s analysis of growth factors for 118 U.S. regions showed that a skilled workforce, ethnic diversity and minority businesses, racial inclusion, increased income equality, and less concentrations of poverty increase regional economic growth.7 T Metropolitan growth across the country was uneven after the 2008 recession, but regions that were more inclusive experienced more growth. A Brookings review of the nation’s 100 largest regions indicated that the 41 regions that experienced greater economic growth after the recession also had more racial inclusion, as measured by the difference for each group between median wages, relative income poverty by race, and employment by race.8  </a:t>
            </a:r>
            <a:r>
              <a:rPr lang="en-US" dirty="0">
                <a:hlinkClick r:id="rId3"/>
              </a:rPr>
              <a:t>https://www.cmap.illinois.gov/documents/10180/534408/Inclusive+Growth+Approach+Memo_LUandED.pdf/79c37551-f44e-41fa-a349-c42eb25c0c06</a:t>
            </a:r>
            <a:r>
              <a:rPr lang="en-US" dirty="0"/>
              <a:t> </a:t>
            </a:r>
          </a:p>
        </p:txBody>
      </p:sp>
      <p:sp>
        <p:nvSpPr>
          <p:cNvPr id="4" name="Slide Number Placeholder 3"/>
          <p:cNvSpPr>
            <a:spLocks noGrp="1"/>
          </p:cNvSpPr>
          <p:nvPr>
            <p:ph type="sldNum" sz="quarter" idx="5"/>
          </p:nvPr>
        </p:nvSpPr>
        <p:spPr/>
        <p:txBody>
          <a:bodyPr/>
          <a:lstStyle/>
          <a:p>
            <a:fld id="{2B9E3278-6CC7-43BC-9401-E0EB9099D614}" type="slidenum">
              <a:rPr lang="en-US" smtClean="0"/>
              <a:t>13</a:t>
            </a:fld>
            <a:endParaRPr lang="en-US"/>
          </a:p>
        </p:txBody>
      </p:sp>
    </p:spTree>
    <p:extLst>
      <p:ext uri="{BB962C8B-B14F-4D97-AF65-F5344CB8AC3E}">
        <p14:creationId xmlns:p14="http://schemas.microsoft.com/office/powerpoint/2010/main" val="2679181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A2FDB1-B6BD-4686-9693-25A46EC0E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4534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A2FDB1-B6BD-4686-9693-25A46EC0E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709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the International Monetary Fund (IMF) has compared the growth periods3 of 140 countries and found a strong correlation between greater income equality and more sustained economic growth, as measured by changes in Gross Domestic Product (GDP) over time. 4  The Page 2 of 8 Inclusive Growth Approach chart below illustrates that the length of a country’s growth periods tends to be longer when there is less inequality. This finding reflects several earlier investigations on the relationship between inequality and growth.5For example, the Federal Reserve’s analysis of growth factors for 118 U.S. regions showed that a skilled workforce, ethnic diversity and minority businesses, racial inclusion, increased income equality, and less concentrations of poverty increase regional economic growth.7 T Metropolitan growth across the country was uneven after the 2008 recession, but regions that were more inclusive experienced more growth. A Brookings review of the nation’s 100 largest regions indicated that the 41 regions that experienced greater economic growth after the recession also had more racial inclusion, as measured by the difference for each group between median wages, relative income poverty by race, and employment by race.8  </a:t>
            </a:r>
            <a:r>
              <a:rPr lang="en-US" dirty="0">
                <a:hlinkClick r:id="rId3"/>
              </a:rPr>
              <a:t>https://www.cmap.illinois.gov/documents/10180/534408/Inclusive+Growth+Approach+Memo_LUandED.pdf/79c37551-f44e-41fa-a349-c42eb25c0c06</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9E3278-6CC7-43BC-9401-E0EB9099D6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7925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the International Monetary Fund (IMF) has compared the growth periods3 of 140 countries and found a strong correlation between greater income equality and more sustained economic growth, as measured by changes in Gross Domestic Product (GDP) over time. 4  The Page 2 of 8 Inclusive Growth Approach chart below illustrates that the length of a country’s growth periods tends to be longer when there is less inequality. This finding reflects several earlier investigations on the relationship between inequality and growth.5For example, the Federal Reserve’s analysis of growth factors for 118 U.S. regions showed that a skilled workforce, ethnic diversity and minority businesses, racial inclusion, increased income equality, and less concentrations of poverty increase regional economic growth.7 T Metropolitan growth across the country was uneven after the 2008 recession, but regions that were more inclusive experienced more growth. A Brookings review of the nation’s 100 largest regions indicated that the 41 regions that experienced greater economic growth after the recession also had more racial inclusion, as measured by the difference for each group between median wages, relative income poverty by race, and employment by race.8  </a:t>
            </a:r>
            <a:r>
              <a:rPr lang="en-US" dirty="0">
                <a:hlinkClick r:id="rId3"/>
              </a:rPr>
              <a:t>https://www.cmap.illinois.gov/documents/10180/534408/Inclusive+Growth+Approach+Memo_LUandED.pdf/79c37551-f44e-41fa-a349-c42eb25c0c06</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9E3278-6CC7-43BC-9401-E0EB9099D6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7363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the International Monetary Fund (IMF) has compared the growth periods3 of 140 countries and found a strong correlation between greater income equality and more sustained economic growth, as measured by changes in Gross Domestic Product (GDP) over time. 4  The Page 2 of 8 Inclusive Growth Approach chart below illustrates that the length of a country’s growth periods tends to be longer when there is less inequality. This finding reflects several earlier investigations on the relationship between inequality and growth.5For example, the Federal Reserve’s analysis of growth factors for 118 U.S. regions showed that a skilled workforce, ethnic diversity and minority businesses, racial inclusion, increased income equality, and less concentrations of poverty increase regional economic growth.7 T Metropolitan growth across the country was uneven after the 2008 recession, but regions that were more inclusive experienced more growth. A Brookings review of the nation’s 100 largest regions indicated that the 41 regions that experienced greater economic growth after the recession also had more racial inclusion, as measured by the difference for each group between median wages, relative income poverty by race, and employment by race.8  </a:t>
            </a:r>
            <a:r>
              <a:rPr lang="en-US" dirty="0">
                <a:hlinkClick r:id="rId3"/>
              </a:rPr>
              <a:t>https://www.cmap.illinois.gov/documents/10180/534408/Inclusive+Growth+Approach+Memo_LUandED.pdf/79c37551-f44e-41fa-a349-c42eb25c0c06</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9E3278-6CC7-43BC-9401-E0EB9099D6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6891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9.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9.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9.emf"/></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Master" Target="../slideMasters/slideMaster3.xml"/><Relationship Id="rId7" Type="http://schemas.openxmlformats.org/officeDocument/2006/relationships/image" Target="../media/image8.emf"/><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6.jpeg"/><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7.xml"/><Relationship Id="rId4" Type="http://schemas.openxmlformats.org/officeDocument/2006/relationships/image" Target="../media/image2.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tags" Target="../tags/tag8.xml"/><Relationship Id="rId4" Type="http://schemas.openxmlformats.org/officeDocument/2006/relationships/image" Target="../media/image2.emf"/></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4.xml"/><Relationship Id="rId1" Type="http://schemas.openxmlformats.org/officeDocument/2006/relationships/tags" Target="../tags/tag10.xml"/><Relationship Id="rId4" Type="http://schemas.openxmlformats.org/officeDocument/2006/relationships/image" Target="../media/image3.emf"/></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5.xml"/><Relationship Id="rId1" Type="http://schemas.openxmlformats.org/officeDocument/2006/relationships/tags" Target="../tags/tag12.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jpeg"/><Relationship Id="rId1" Type="http://schemas.openxmlformats.org/officeDocument/2006/relationships/slideMaster" Target="../slideMasters/slideMaster6.xml"/><Relationship Id="rId4" Type="http://schemas.openxmlformats.org/officeDocument/2006/relationships/image" Target="../media/image9.emf"/></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jpeg"/><Relationship Id="rId1" Type="http://schemas.openxmlformats.org/officeDocument/2006/relationships/slideMaster" Target="../slideMasters/slideMaster6.xml"/><Relationship Id="rId4" Type="http://schemas.openxmlformats.org/officeDocument/2006/relationships/image" Target="../media/image9.emf"/></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jpeg"/><Relationship Id="rId1" Type="http://schemas.openxmlformats.org/officeDocument/2006/relationships/slideMaster" Target="../slideMasters/slideMaster6.xml"/><Relationship Id="rId4" Type="http://schemas.openxmlformats.org/officeDocument/2006/relationships/image" Target="../media/image9.emf"/></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jpeg"/><Relationship Id="rId1" Type="http://schemas.openxmlformats.org/officeDocument/2006/relationships/slideMaster" Target="../slideMasters/slideMaster6.xml"/><Relationship Id="rId4" Type="http://schemas.openxmlformats.org/officeDocument/2006/relationships/image" Target="../media/image9.emf"/></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jpe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jpe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jpe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6.xml"/><Relationship Id="rId1" Type="http://schemas.openxmlformats.org/officeDocument/2006/relationships/tags" Target="../tags/tag14.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6.xml"/><Relationship Id="rId1" Type="http://schemas.openxmlformats.org/officeDocument/2006/relationships/tags" Target="../tags/tag15.xml"/><Relationship Id="rId4" Type="http://schemas.openxmlformats.org/officeDocument/2006/relationships/image" Target="../media/image2.emf"/></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7.xml"/><Relationship Id="rId1" Type="http://schemas.openxmlformats.org/officeDocument/2006/relationships/tags" Target="../tags/tag17.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7.xml"/><Relationship Id="rId1" Type="http://schemas.openxmlformats.org/officeDocument/2006/relationships/tags" Target="../tags/tag18.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5CAA8C-BECC-4CC5-AF9D-016565D49B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7432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5CAA8C-BECC-4CC5-AF9D-016565D49B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0272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5CAA8C-BECC-4CC5-AF9D-016565D49B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7209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4"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304800" y="46617"/>
            <a:ext cx="11582400" cy="1005840"/>
          </a:xfrm>
          <a:prstGeom prst="rect">
            <a:avLst/>
          </a:prstGeom>
        </p:spPr>
        <p:txBody>
          <a:bodyPr anchor="ctr"/>
          <a:lstStyle>
            <a:lvl1pPr>
              <a:defRPr sz="2800"/>
            </a:lvl1pPr>
          </a:lstStyle>
          <a:p>
            <a:r>
              <a:rPr lang="en-US" dirty="0"/>
              <a:t>Click to edit Master title style</a:t>
            </a:r>
          </a:p>
        </p:txBody>
      </p:sp>
      <p:sp>
        <p:nvSpPr>
          <p:cNvPr id="3" name="Content Placeholder 2"/>
          <p:cNvSpPr>
            <a:spLocks noGrp="1"/>
          </p:cNvSpPr>
          <p:nvPr>
            <p:ph idx="1"/>
          </p:nvPr>
        </p:nvSpPr>
        <p:spPr>
          <a:xfrm>
            <a:off x="304800" y="1143000"/>
            <a:ext cx="11582400" cy="5029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6263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60F2C04F-AFFE-4120-8FB8-AC74306DD1A8}" type="slidenum">
              <a:rPr lang="en-US"/>
              <a:pPr>
                <a:defRPr/>
              </a:pPr>
              <a:t>‹#›</a:t>
            </a:fld>
            <a:endParaRPr lang="en-US" dirty="0"/>
          </a:p>
        </p:txBody>
      </p:sp>
    </p:spTree>
    <p:extLst>
      <p:ext uri="{BB962C8B-B14F-4D97-AF65-F5344CB8AC3E}">
        <p14:creationId xmlns:p14="http://schemas.microsoft.com/office/powerpoint/2010/main" val="685157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3543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VER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2025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LAIN_SLIDE">
    <p:spTree>
      <p:nvGrpSpPr>
        <p:cNvPr id="1" name=""/>
        <p:cNvGrpSpPr/>
        <p:nvPr/>
      </p:nvGrpSpPr>
      <p:grpSpPr>
        <a:xfrm>
          <a:off x="0" y="0"/>
          <a:ext cx="0" cy="0"/>
          <a:chOff x="0" y="0"/>
          <a:chExt cx="0" cy="0"/>
        </a:xfrm>
      </p:grpSpPr>
      <p:pic>
        <p:nvPicPr>
          <p:cNvPr id="2" name="Object 1" descr="api/assets/images/nea_ppt/footer.jpg"/>
          <p:cNvPicPr>
            <a:picLocks noChangeAspect="1"/>
          </p:cNvPicPr>
          <p:nvPr/>
        </p:nvPicPr>
        <p:blipFill>
          <a:blip r:embed="rId2"/>
          <a:stretch>
            <a:fillRect/>
          </a:stretch>
        </p:blipFill>
        <p:spPr>
          <a:xfrm>
            <a:off x="0" y="5876544"/>
            <a:ext cx="12192000" cy="987552"/>
          </a:xfrm>
          <a:prstGeom prst="rect">
            <a:avLst/>
          </a:prstGeom>
        </p:spPr>
      </p:pic>
    </p:spTree>
    <p:extLst>
      <p:ext uri="{BB962C8B-B14F-4D97-AF65-F5344CB8AC3E}">
        <p14:creationId xmlns:p14="http://schemas.microsoft.com/office/powerpoint/2010/main" val="1660444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ACKGROUND_SLIDE">
    <p:spTree>
      <p:nvGrpSpPr>
        <p:cNvPr id="1" name=""/>
        <p:cNvGrpSpPr/>
        <p:nvPr/>
      </p:nvGrpSpPr>
      <p:grpSpPr>
        <a:xfrm>
          <a:off x="0" y="0"/>
          <a:ext cx="0" cy="0"/>
          <a:chOff x="0" y="0"/>
          <a:chExt cx="0" cy="0"/>
        </a:xfrm>
      </p:grpSpPr>
      <p:pic>
        <p:nvPicPr>
          <p:cNvPr id="2" name="Object 1" descr="api/assets/images/nea_ppt/footer.jpg"/>
          <p:cNvPicPr>
            <a:picLocks noChangeAspect="1"/>
          </p:cNvPicPr>
          <p:nvPr/>
        </p:nvPicPr>
        <p:blipFill>
          <a:blip r:embed="rId2"/>
          <a:stretch>
            <a:fillRect/>
          </a:stretch>
        </p:blipFill>
        <p:spPr>
          <a:xfrm>
            <a:off x="0" y="5876544"/>
            <a:ext cx="12192000" cy="987552"/>
          </a:xfrm>
          <a:prstGeom prst="rect">
            <a:avLst/>
          </a:prstGeom>
        </p:spPr>
      </p:pic>
    </p:spTree>
    <p:extLst>
      <p:ext uri="{BB962C8B-B14F-4D97-AF65-F5344CB8AC3E}">
        <p14:creationId xmlns:p14="http://schemas.microsoft.com/office/powerpoint/2010/main" val="439782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_SLIDE">
    <p:spTree>
      <p:nvGrpSpPr>
        <p:cNvPr id="1" name=""/>
        <p:cNvGrpSpPr/>
        <p:nvPr/>
      </p:nvGrpSpPr>
      <p:grpSpPr>
        <a:xfrm>
          <a:off x="0" y="0"/>
          <a:ext cx="0" cy="0"/>
          <a:chOff x="0" y="0"/>
          <a:chExt cx="0" cy="0"/>
        </a:xfrm>
      </p:grpSpPr>
      <p:pic>
        <p:nvPicPr>
          <p:cNvPr id="2" name="Object 1" descr="api/assets/images/nea_ppt/footer.jpg"/>
          <p:cNvPicPr>
            <a:picLocks noChangeAspect="1"/>
          </p:cNvPicPr>
          <p:nvPr/>
        </p:nvPicPr>
        <p:blipFill>
          <a:blip r:embed="rId2"/>
          <a:stretch>
            <a:fillRect/>
          </a:stretch>
        </p:blipFill>
        <p:spPr>
          <a:xfrm>
            <a:off x="0" y="5876544"/>
            <a:ext cx="12192000" cy="987552"/>
          </a:xfrm>
          <a:prstGeom prst="rect">
            <a:avLst/>
          </a:prstGeom>
        </p:spPr>
      </p:pic>
      <p:sp>
        <p:nvSpPr>
          <p:cNvPr id="3" name="Object 2"/>
          <p:cNvSpPr>
            <a:spLocks noGrp="1"/>
          </p:cNvSpPr>
          <p:nvPr>
            <p:ph type="body" idx="101" hasCustomPrompt="1"/>
          </p:nvPr>
        </p:nvSpPr>
        <p:spPr>
          <a:xfrm>
            <a:off x="402336" y="365760"/>
            <a:ext cx="11411712" cy="731520"/>
          </a:xfrm>
          <a:prstGeom prst="rect">
            <a:avLst/>
          </a:prstGeom>
          <a:noFill/>
        </p:spPr>
        <p:txBody>
          <a:bodyPr wrap="square" rtlCol="0" anchor="t"/>
          <a:lstStyle>
            <a:lvl1pPr algn="l">
              <a:buNone/>
              <a:defRPr lang="en-US" sz="1867" b="1" dirty="0" smtClean="0">
                <a:solidFill>
                  <a:srgbClr val="000000"/>
                </a:solidFill>
                <a:latin typeface="Arial" pitchFamily="34" charset="0"/>
                <a:ea typeface="Arial" pitchFamily="34" charset="-122"/>
                <a:cs typeface="Arial" pitchFamily="34" charset="-120"/>
              </a:defRPr>
            </a:lvl1pPr>
          </a:lstStyle>
          <a:p>
            <a:pPr algn="l">
              <a:buNone/>
            </a:pPr>
            <a:r>
              <a:rPr lang="en-US" sz="1867" b="1" dirty="0">
                <a:solidFill>
                  <a:srgbClr val="000000"/>
                </a:solidFill>
                <a:latin typeface="Arial" pitchFamily="34" charset="0"/>
                <a:ea typeface="Arial" pitchFamily="34" charset="-122"/>
                <a:cs typeface="Arial" pitchFamily="34" charset="-120"/>
              </a:rPr>
              <a:t>(caption placeholder)</a:t>
            </a:r>
            <a:endParaRPr lang="en-US" dirty="0"/>
          </a:p>
        </p:txBody>
      </p:sp>
      <p:sp>
        <p:nvSpPr>
          <p:cNvPr id="4" name="Object 3"/>
          <p:cNvSpPr>
            <a:spLocks noGrp="1"/>
          </p:cNvSpPr>
          <p:nvPr>
            <p:ph type="title" idx="102" hasCustomPrompt="1"/>
          </p:nvPr>
        </p:nvSpPr>
        <p:spPr>
          <a:xfrm>
            <a:off x="402336" y="1011936"/>
            <a:ext cx="11411712" cy="1706880"/>
          </a:xfrm>
          <a:prstGeom prst="rect">
            <a:avLst/>
          </a:prstGeom>
          <a:noFill/>
        </p:spPr>
        <p:txBody>
          <a:bodyPr wrap="square" rtlCol="0" anchor="t"/>
          <a:lstStyle>
            <a:lvl1pPr algn="l">
              <a:buNone/>
              <a:defRPr lang="en-US" sz="3733" b="1" dirty="0" smtClean="0">
                <a:solidFill>
                  <a:srgbClr val="000000"/>
                </a:solidFill>
                <a:latin typeface="Arial" pitchFamily="34" charset="0"/>
                <a:ea typeface="Arial" pitchFamily="34" charset="-122"/>
                <a:cs typeface="Arial" pitchFamily="34" charset="-120"/>
              </a:defRPr>
            </a:lvl1pPr>
          </a:lstStyle>
          <a:p>
            <a:pPr algn="l">
              <a:buNone/>
            </a:pPr>
            <a:r>
              <a:rPr lang="en-US" sz="3733" b="1" dirty="0">
                <a:solidFill>
                  <a:srgbClr val="000000"/>
                </a:solidFill>
                <a:latin typeface="Arial" pitchFamily="34" charset="0"/>
                <a:ea typeface="Arial" pitchFamily="34" charset="-122"/>
                <a:cs typeface="Arial" pitchFamily="34" charset="-120"/>
              </a:rPr>
              <a:t>(title placeholder)</a:t>
            </a:r>
            <a:endParaRPr lang="en-US" dirty="0"/>
          </a:p>
        </p:txBody>
      </p:sp>
    </p:spTree>
    <p:extLst>
      <p:ext uri="{BB962C8B-B14F-4D97-AF65-F5344CB8AC3E}">
        <p14:creationId xmlns:p14="http://schemas.microsoft.com/office/powerpoint/2010/main" val="1652756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ESCRIPTION_SLIDE">
    <p:spTree>
      <p:nvGrpSpPr>
        <p:cNvPr id="1" name=""/>
        <p:cNvGrpSpPr/>
        <p:nvPr/>
      </p:nvGrpSpPr>
      <p:grpSpPr>
        <a:xfrm>
          <a:off x="0" y="0"/>
          <a:ext cx="0" cy="0"/>
          <a:chOff x="0" y="0"/>
          <a:chExt cx="0" cy="0"/>
        </a:xfrm>
      </p:grpSpPr>
      <p:pic>
        <p:nvPicPr>
          <p:cNvPr id="2" name="Object 1" descr="api/assets/images/nea_ppt/footer.jpg"/>
          <p:cNvPicPr>
            <a:picLocks noChangeAspect="1"/>
          </p:cNvPicPr>
          <p:nvPr/>
        </p:nvPicPr>
        <p:blipFill>
          <a:blip r:embed="rId2"/>
          <a:stretch>
            <a:fillRect/>
          </a:stretch>
        </p:blipFill>
        <p:spPr>
          <a:xfrm>
            <a:off x="0" y="5876544"/>
            <a:ext cx="12192000" cy="987552"/>
          </a:xfrm>
          <a:prstGeom prst="rect">
            <a:avLst/>
          </a:prstGeom>
        </p:spPr>
      </p:pic>
      <p:sp>
        <p:nvSpPr>
          <p:cNvPr id="3" name="Object 2"/>
          <p:cNvSpPr>
            <a:spLocks noGrp="1"/>
          </p:cNvSpPr>
          <p:nvPr>
            <p:ph type="body" idx="101" hasCustomPrompt="1"/>
          </p:nvPr>
        </p:nvSpPr>
        <p:spPr>
          <a:xfrm>
            <a:off x="402336" y="365760"/>
            <a:ext cx="11411712" cy="731520"/>
          </a:xfrm>
          <a:prstGeom prst="rect">
            <a:avLst/>
          </a:prstGeom>
          <a:noFill/>
        </p:spPr>
        <p:txBody>
          <a:bodyPr wrap="square" rtlCol="0" anchor="t"/>
          <a:lstStyle>
            <a:lvl1pPr algn="l">
              <a:buNone/>
              <a:defRPr lang="en-US" sz="1867" b="1" dirty="0" smtClean="0">
                <a:solidFill>
                  <a:srgbClr val="000000"/>
                </a:solidFill>
                <a:latin typeface="Arial" pitchFamily="34" charset="0"/>
                <a:ea typeface="Arial" pitchFamily="34" charset="-122"/>
                <a:cs typeface="Arial" pitchFamily="34" charset="-120"/>
              </a:defRPr>
            </a:lvl1pPr>
          </a:lstStyle>
          <a:p>
            <a:pPr algn="l">
              <a:buNone/>
            </a:pPr>
            <a:r>
              <a:rPr lang="en-US" sz="1867" b="1" dirty="0">
                <a:solidFill>
                  <a:srgbClr val="000000"/>
                </a:solidFill>
                <a:latin typeface="Arial" pitchFamily="34" charset="0"/>
                <a:ea typeface="Arial" pitchFamily="34" charset="-122"/>
                <a:cs typeface="Arial" pitchFamily="34" charset="-120"/>
              </a:rPr>
              <a:t>(caption placeholder)</a:t>
            </a:r>
            <a:endParaRPr lang="en-US" dirty="0"/>
          </a:p>
        </p:txBody>
      </p:sp>
      <p:sp>
        <p:nvSpPr>
          <p:cNvPr id="4" name="Object 3"/>
          <p:cNvSpPr/>
          <p:nvPr/>
        </p:nvSpPr>
        <p:spPr>
          <a:xfrm>
            <a:off x="0" y="8412480"/>
            <a:ext cx="12192000" cy="731520"/>
          </a:xfrm>
          <a:prstGeom prst="rect">
            <a:avLst/>
          </a:prstGeom>
          <a:noFill/>
        </p:spPr>
        <p:txBody>
          <a:bodyPr wrap="square" rtlCol="0" anchor="ctr"/>
          <a:lstStyle/>
          <a:p>
            <a:pPr algn="ctr">
              <a:buNone/>
            </a:pPr>
            <a:r>
              <a:rPr lang="en-US" sz="1600" dirty="0">
                <a:solidFill>
                  <a:srgbClr val="FFFFFF"/>
                </a:solidFill>
              </a:rPr>
              <a:t>S.T.A.R. Laboratories - Confidential</a:t>
            </a:r>
            <a:endParaRPr lang="en-US" sz="2400" dirty="0"/>
          </a:p>
        </p:txBody>
      </p:sp>
      <p:sp>
        <p:nvSpPr>
          <p:cNvPr id="5" name="Object 4"/>
          <p:cNvSpPr/>
          <p:nvPr/>
        </p:nvSpPr>
        <p:spPr>
          <a:xfrm>
            <a:off x="402336" y="1011936"/>
            <a:ext cx="11411712" cy="524256"/>
          </a:xfrm>
          <a:prstGeom prst="rect">
            <a:avLst/>
          </a:prstGeom>
          <a:noFill/>
        </p:spPr>
        <p:txBody>
          <a:bodyPr wrap="square" rtlCol="0" anchor="t"/>
          <a:lstStyle/>
          <a:p>
            <a:pPr algn="l">
              <a:buNone/>
            </a:pPr>
            <a:r>
              <a:rPr lang="en-US" sz="3733" b="1" dirty="0">
                <a:solidFill>
                  <a:srgbClr val="2D4683"/>
                </a:solidFill>
                <a:latin typeface="Arial" pitchFamily="34" charset="0"/>
                <a:ea typeface="Arial" pitchFamily="34" charset="-122"/>
                <a:cs typeface="Arial" pitchFamily="34" charset="-120"/>
              </a:rPr>
              <a:t>What it is</a:t>
            </a:r>
            <a:endParaRPr lang="en-US" sz="2400" dirty="0"/>
          </a:p>
        </p:txBody>
      </p:sp>
      <p:sp>
        <p:nvSpPr>
          <p:cNvPr id="6" name="Object 5"/>
          <p:cNvSpPr/>
          <p:nvPr/>
        </p:nvSpPr>
        <p:spPr>
          <a:xfrm>
            <a:off x="402336" y="3450336"/>
            <a:ext cx="11411712" cy="524256"/>
          </a:xfrm>
          <a:prstGeom prst="rect">
            <a:avLst/>
          </a:prstGeom>
          <a:noFill/>
        </p:spPr>
        <p:txBody>
          <a:bodyPr wrap="square" rtlCol="0" anchor="t"/>
          <a:lstStyle/>
          <a:p>
            <a:pPr algn="l">
              <a:buNone/>
            </a:pPr>
            <a:r>
              <a:rPr lang="en-US" sz="3733" b="1" dirty="0">
                <a:solidFill>
                  <a:srgbClr val="2D4683"/>
                </a:solidFill>
                <a:latin typeface="Arial" pitchFamily="34" charset="0"/>
                <a:ea typeface="Arial" pitchFamily="34" charset="-122"/>
                <a:cs typeface="Arial" pitchFamily="34" charset="-120"/>
              </a:rPr>
              <a:t>Why it matters</a:t>
            </a:r>
            <a:endParaRPr lang="en-US" sz="2400" dirty="0"/>
          </a:p>
        </p:txBody>
      </p:sp>
    </p:spTree>
    <p:extLst>
      <p:ext uri="{BB962C8B-B14F-4D97-AF65-F5344CB8AC3E}">
        <p14:creationId xmlns:p14="http://schemas.microsoft.com/office/powerpoint/2010/main" val="256600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5CAA8C-BECC-4CC5-AF9D-016565D49B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1040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REAKDOWN_SLIDE">
    <p:spTree>
      <p:nvGrpSpPr>
        <p:cNvPr id="1" name=""/>
        <p:cNvGrpSpPr/>
        <p:nvPr/>
      </p:nvGrpSpPr>
      <p:grpSpPr>
        <a:xfrm>
          <a:off x="0" y="0"/>
          <a:ext cx="0" cy="0"/>
          <a:chOff x="0" y="0"/>
          <a:chExt cx="0" cy="0"/>
        </a:xfrm>
      </p:grpSpPr>
      <p:pic>
        <p:nvPicPr>
          <p:cNvPr id="2" name="Object 1" descr="api/assets/images/nea_ppt/footer.jpg"/>
          <p:cNvPicPr>
            <a:picLocks noChangeAspect="1"/>
          </p:cNvPicPr>
          <p:nvPr/>
        </p:nvPicPr>
        <p:blipFill>
          <a:blip r:embed="rId2"/>
          <a:stretch>
            <a:fillRect/>
          </a:stretch>
        </p:blipFill>
        <p:spPr>
          <a:xfrm>
            <a:off x="0" y="5876544"/>
            <a:ext cx="12192000" cy="987552"/>
          </a:xfrm>
          <a:prstGeom prst="rect">
            <a:avLst/>
          </a:prstGeom>
        </p:spPr>
      </p:pic>
      <p:sp>
        <p:nvSpPr>
          <p:cNvPr id="3" name="Object 2"/>
          <p:cNvSpPr txBox="1">
            <a:spLocks noGrp="1"/>
          </p:cNvSpPr>
          <p:nvPr>
            <p:ph type="title" idx="101" hasCustomPrompt="1"/>
          </p:nvPr>
        </p:nvSpPr>
        <p:spPr>
          <a:xfrm>
            <a:off x="402336" y="365760"/>
            <a:ext cx="7498080" cy="1219200"/>
          </a:xfrm>
          <a:prstGeom prst="rect">
            <a:avLst/>
          </a:prstGeom>
          <a:noFill/>
        </p:spPr>
        <p:txBody>
          <a:bodyPr wrap="square" rtlCol="0" anchor="t"/>
          <a:lstStyle>
            <a:lvl1pPr algn="l">
              <a:buNone/>
              <a:defRPr lang="en-US" sz="2400" b="1" dirty="0" smtClean="0">
                <a:solidFill>
                  <a:srgbClr val="2D4683"/>
                </a:solidFill>
                <a:latin typeface="Arial" pitchFamily="34" charset="0"/>
                <a:ea typeface="Arial" pitchFamily="34" charset="-122"/>
                <a:cs typeface="Arial" pitchFamily="34" charset="-120"/>
              </a:defRPr>
            </a:lvl1pPr>
          </a:lstStyle>
          <a:p>
            <a:pPr algn="l">
              <a:buNone/>
            </a:pPr>
            <a:r>
              <a:rPr lang="en-US" sz="2400" b="1" dirty="0">
                <a:solidFill>
                  <a:srgbClr val="2D4683"/>
                </a:solidFill>
                <a:latin typeface="Arial" pitchFamily="34" charset="0"/>
                <a:ea typeface="Arial" pitchFamily="34" charset="-122"/>
                <a:cs typeface="Arial" pitchFamily="34" charset="-120"/>
              </a:rPr>
              <a:t>(title placeholder)</a:t>
            </a:r>
            <a:endParaRPr lang="en-US" dirty="0"/>
          </a:p>
        </p:txBody>
      </p:sp>
      <p:sp>
        <p:nvSpPr>
          <p:cNvPr id="4" name="Object 3"/>
          <p:cNvSpPr>
            <a:spLocks noGrp="1"/>
          </p:cNvSpPr>
          <p:nvPr>
            <p:ph type="pic" idx="102" hasCustomPrompt="1"/>
          </p:nvPr>
        </p:nvSpPr>
        <p:spPr>
          <a:xfrm>
            <a:off x="402336" y="1987296"/>
            <a:ext cx="7498080" cy="3535680"/>
          </a:xfrm>
          <a:prstGeom prst="rect">
            <a:avLst/>
          </a:prstGeom>
          <a:noFill/>
        </p:spPr>
        <p:txBody>
          <a:bodyPr wrap="square" rtlCol="0" anchor="ctr"/>
          <a:lstStyle>
            <a:lvl1pPr>
              <a:buNone/>
              <a:defRPr lang="en-US" dirty="0" smtClean="0">
                <a:solidFill>
                  <a:srgbClr val="000000"/>
                </a:solidFill>
              </a:defRPr>
            </a:lvl1pPr>
          </a:lstStyle>
          <a:p>
            <a:pPr>
              <a:buNone/>
            </a:pPr>
            <a:r>
              <a:rPr lang="en-US" dirty="0">
                <a:solidFill>
                  <a:srgbClr val="000000"/>
                </a:solidFill>
              </a:rPr>
              <a:t>(custom placeholder text!)</a:t>
            </a:r>
            <a:endParaRPr lang="en-US" dirty="0"/>
          </a:p>
        </p:txBody>
      </p:sp>
    </p:spTree>
    <p:extLst>
      <p:ext uri="{BB962C8B-B14F-4D97-AF65-F5344CB8AC3E}">
        <p14:creationId xmlns:p14="http://schemas.microsoft.com/office/powerpoint/2010/main" val="2470153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4" name="Rectangle 9"/>
          <p:cNvSpPr/>
          <p:nvPr userDrawn="1"/>
        </p:nvSpPr>
        <p:spPr>
          <a:xfrm>
            <a:off x="404284" y="-9525"/>
            <a:ext cx="11410949"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573628" y="39688"/>
            <a:ext cx="1138767" cy="995362"/>
          </a:xfrm>
          <a:prstGeom prst="rect">
            <a:avLst/>
          </a:prstGeom>
          <a:noFill/>
          <a:ln w="9525">
            <a:noFill/>
            <a:miter lim="800000"/>
            <a:headEnd/>
            <a:tailEnd/>
          </a:ln>
        </p:spPr>
      </p:pic>
      <p:sp>
        <p:nvSpPr>
          <p:cNvPr id="7" name="TextBox 8"/>
          <p:cNvSpPr txBox="1"/>
          <p:nvPr userDrawn="1"/>
        </p:nvSpPr>
        <p:spPr>
          <a:xfrm>
            <a:off x="289984" y="6516721"/>
            <a:ext cx="6874933" cy="230187"/>
          </a:xfrm>
          <a:prstGeom prst="rect">
            <a:avLst/>
          </a:prstGeom>
          <a:noFill/>
        </p:spPr>
        <p:txBody>
          <a:bodyPr>
            <a:spAutoFit/>
          </a:bodyPr>
          <a:lstStyle/>
          <a:p>
            <a:pPr defTabSz="457200">
              <a:defRPr/>
            </a:pPr>
            <a:r>
              <a:rPr lang="en-US" sz="900" dirty="0">
                <a:solidFill>
                  <a:srgbClr val="332F21"/>
                </a:solidFill>
                <a:cs typeface="Arial" charset="0"/>
              </a:rPr>
              <a:t>An Initiative of FSG and Aspen Institute Forum for Community Solutions</a:t>
            </a:r>
          </a:p>
        </p:txBody>
      </p:sp>
      <p:sp>
        <p:nvSpPr>
          <p:cNvPr id="8" name="Rectangle 3"/>
          <p:cNvSpPr/>
          <p:nvPr userDrawn="1"/>
        </p:nvSpPr>
        <p:spPr>
          <a:xfrm>
            <a:off x="0" y="0"/>
            <a:ext cx="12192000" cy="5543550"/>
          </a:xfrm>
          <a:prstGeom prst="rect">
            <a:avLst/>
          </a:prstGeom>
          <a:solidFill>
            <a:srgbClr val="C1C6C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C1C6C8"/>
              </a:solidFill>
            </a:endParaRPr>
          </a:p>
        </p:txBody>
      </p:sp>
      <p:sp>
        <p:nvSpPr>
          <p:cNvPr id="9" name="Rectangle 8"/>
          <p:cNvSpPr/>
          <p:nvPr userDrawn="1"/>
        </p:nvSpPr>
        <p:spPr>
          <a:xfrm>
            <a:off x="0" y="5543550"/>
            <a:ext cx="12192000" cy="131445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C1C6C8"/>
              </a:solidFill>
            </a:endParaRPr>
          </a:p>
        </p:txBody>
      </p:sp>
      <p:sp>
        <p:nvSpPr>
          <p:cNvPr id="10" name="TextBox 1"/>
          <p:cNvSpPr txBox="1"/>
          <p:nvPr userDrawn="1"/>
        </p:nvSpPr>
        <p:spPr>
          <a:xfrm>
            <a:off x="3378221" y="2709864"/>
            <a:ext cx="4249881" cy="369332"/>
          </a:xfrm>
          <a:prstGeom prst="rect">
            <a:avLst/>
          </a:prstGeom>
          <a:noFill/>
        </p:spPr>
        <p:txBody>
          <a:bodyPr wrap="none">
            <a:spAutoFit/>
          </a:bodyPr>
          <a:lstStyle/>
          <a:p>
            <a:pPr defTabSz="457200">
              <a:defRPr/>
            </a:pPr>
            <a:r>
              <a:rPr lang="en-US" dirty="0">
                <a:solidFill>
                  <a:srgbClr val="C1C6C8">
                    <a:lumMod val="50000"/>
                  </a:srgbClr>
                </a:solidFill>
                <a:cs typeface="Arial" charset="0"/>
              </a:rPr>
              <a:t>Crop image to proportions of grey panel</a:t>
            </a:r>
          </a:p>
        </p:txBody>
      </p:sp>
      <p:pic>
        <p:nvPicPr>
          <p:cNvPr id="11" name="Picture 7" descr="CIF-RGB.eps"/>
          <p:cNvPicPr>
            <a:picLocks noChangeAspect="1"/>
          </p:cNvPicPr>
          <p:nvPr userDrawn="1"/>
        </p:nvPicPr>
        <p:blipFill>
          <a:blip r:embed="rId4"/>
          <a:srcRect/>
          <a:stretch>
            <a:fillRect/>
          </a:stretch>
        </p:blipFill>
        <p:spPr bwMode="auto">
          <a:xfrm>
            <a:off x="400051" y="5715000"/>
            <a:ext cx="4828116" cy="965200"/>
          </a:xfrm>
          <a:prstGeom prst="rect">
            <a:avLst/>
          </a:prstGeom>
          <a:noFill/>
          <a:ln w="9525">
            <a:noFill/>
            <a:miter lim="800000"/>
            <a:headEnd/>
            <a:tailEnd/>
          </a:ln>
        </p:spPr>
      </p:pic>
      <p:sp>
        <p:nvSpPr>
          <p:cNvPr id="5" name="Title Placeholder 1"/>
          <p:cNvSpPr>
            <a:spLocks noGrp="1"/>
          </p:cNvSpPr>
          <p:nvPr>
            <p:ph type="title"/>
          </p:nvPr>
        </p:nvSpPr>
        <p:spPr>
          <a:xfrm>
            <a:off x="7510439" y="5710931"/>
            <a:ext cx="4382745" cy="979312"/>
          </a:xfrm>
          <a:prstGeom prst="rect">
            <a:avLst/>
          </a:prstGeom>
        </p:spPr>
        <p:txBody>
          <a:bodyPr tIns="0" bIns="0" rtlCol="0">
            <a:noAutofit/>
          </a:bodyPr>
          <a:lstStyle>
            <a:lvl1pPr algn="l">
              <a:lnSpc>
                <a:spcPts val="1700"/>
              </a:lnSpc>
              <a:defRPr sz="1400">
                <a:solidFill>
                  <a:srgbClr val="253746"/>
                </a:solidFill>
              </a:defRPr>
            </a:lvl1pPr>
          </a:lstStyle>
          <a:p>
            <a:r>
              <a:rPr lang="en-US" dirty="0"/>
              <a:t>Click to edit Master title style</a:t>
            </a:r>
          </a:p>
        </p:txBody>
      </p:sp>
    </p:spTree>
    <p:extLst>
      <p:ext uri="{BB962C8B-B14F-4D97-AF65-F5344CB8AC3E}">
        <p14:creationId xmlns:p14="http://schemas.microsoft.com/office/powerpoint/2010/main" val="1988307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4" name="Rectangle 9"/>
          <p:cNvSpPr/>
          <p:nvPr userDrawn="1"/>
        </p:nvSpPr>
        <p:spPr>
          <a:xfrm>
            <a:off x="404284" y="-9525"/>
            <a:ext cx="11410949"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573628" y="39688"/>
            <a:ext cx="1138767" cy="995362"/>
          </a:xfrm>
          <a:prstGeom prst="rect">
            <a:avLst/>
          </a:prstGeom>
          <a:noFill/>
          <a:ln w="9525">
            <a:noFill/>
            <a:miter lim="800000"/>
            <a:headEnd/>
            <a:tailEnd/>
          </a:ln>
        </p:spPr>
      </p:pic>
      <p:sp>
        <p:nvSpPr>
          <p:cNvPr id="7" name="TextBox 8"/>
          <p:cNvSpPr txBox="1"/>
          <p:nvPr userDrawn="1"/>
        </p:nvSpPr>
        <p:spPr>
          <a:xfrm>
            <a:off x="289984" y="6516721"/>
            <a:ext cx="6874933" cy="230187"/>
          </a:xfrm>
          <a:prstGeom prst="rect">
            <a:avLst/>
          </a:prstGeom>
          <a:noFill/>
        </p:spPr>
        <p:txBody>
          <a:bodyPr>
            <a:spAutoFit/>
          </a:bodyPr>
          <a:lstStyle/>
          <a:p>
            <a:pPr defTabSz="457200">
              <a:defRPr/>
            </a:pPr>
            <a:r>
              <a:rPr lang="en-US" sz="900" dirty="0">
                <a:solidFill>
                  <a:srgbClr val="332F21"/>
                </a:solidFill>
                <a:cs typeface="Arial" charset="0"/>
              </a:rPr>
              <a:t>An Initiative of FSG and Aspen Institute Forum for Community Solutions</a:t>
            </a:r>
          </a:p>
        </p:txBody>
      </p:sp>
      <p:sp>
        <p:nvSpPr>
          <p:cNvPr id="8" name="Rectangle 3"/>
          <p:cNvSpPr/>
          <p:nvPr userDrawn="1"/>
        </p:nvSpPr>
        <p:spPr>
          <a:xfrm>
            <a:off x="0" y="0"/>
            <a:ext cx="12192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C1C6C8"/>
              </a:solidFill>
            </a:endParaRPr>
          </a:p>
        </p:txBody>
      </p:sp>
      <p:sp>
        <p:nvSpPr>
          <p:cNvPr id="9" name="Rectangle 6"/>
          <p:cNvSpPr/>
          <p:nvPr userDrawn="1"/>
        </p:nvSpPr>
        <p:spPr>
          <a:xfrm>
            <a:off x="2937936" y="2697166"/>
            <a:ext cx="6316133" cy="14636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C1C6C8"/>
              </a:solidFill>
            </a:endParaRPr>
          </a:p>
        </p:txBody>
      </p:sp>
      <p:pic>
        <p:nvPicPr>
          <p:cNvPr id="10" name="Picture 5" descr="CIF-RGB.eps"/>
          <p:cNvPicPr>
            <a:picLocks noChangeAspect="1"/>
          </p:cNvPicPr>
          <p:nvPr userDrawn="1"/>
        </p:nvPicPr>
        <p:blipFill>
          <a:blip r:embed="rId4"/>
          <a:srcRect/>
          <a:stretch>
            <a:fillRect/>
          </a:stretch>
        </p:blipFill>
        <p:spPr bwMode="auto">
          <a:xfrm>
            <a:off x="3206773" y="2851183"/>
            <a:ext cx="5759449" cy="1152525"/>
          </a:xfrm>
          <a:prstGeom prst="rect">
            <a:avLst/>
          </a:prstGeom>
          <a:noFill/>
          <a:ln w="9525">
            <a:noFill/>
            <a:miter lim="800000"/>
            <a:headEnd/>
            <a:tailEnd/>
          </a:ln>
        </p:spPr>
      </p:pic>
      <p:sp>
        <p:nvSpPr>
          <p:cNvPr id="5" name="Title Placeholder 1"/>
          <p:cNvSpPr>
            <a:spLocks noGrp="1"/>
          </p:cNvSpPr>
          <p:nvPr>
            <p:ph type="title"/>
          </p:nvPr>
        </p:nvSpPr>
        <p:spPr>
          <a:xfrm>
            <a:off x="2938697" y="4277867"/>
            <a:ext cx="6314611" cy="1154479"/>
          </a:xfrm>
          <a:prstGeom prst="rect">
            <a:avLst/>
          </a:prstGeom>
        </p:spPr>
        <p:txBody>
          <a:bodyPr tIns="0" bIns="0" rtlCol="0" anchor="t">
            <a:noAutofit/>
          </a:bodyPr>
          <a:lstStyle>
            <a:lvl1pPr algn="ctr">
              <a:defRPr sz="1800">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13478277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4" name="Rectangle 9"/>
          <p:cNvSpPr/>
          <p:nvPr userDrawn="1"/>
        </p:nvSpPr>
        <p:spPr>
          <a:xfrm>
            <a:off x="404284" y="-9525"/>
            <a:ext cx="11410949"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573628" y="39688"/>
            <a:ext cx="1138767" cy="995362"/>
          </a:xfrm>
          <a:prstGeom prst="rect">
            <a:avLst/>
          </a:prstGeom>
          <a:noFill/>
          <a:ln w="9525">
            <a:noFill/>
            <a:miter lim="800000"/>
            <a:headEnd/>
            <a:tailEnd/>
          </a:ln>
        </p:spPr>
      </p:pic>
      <p:sp>
        <p:nvSpPr>
          <p:cNvPr id="7" name="TextBox 8"/>
          <p:cNvSpPr txBox="1"/>
          <p:nvPr userDrawn="1"/>
        </p:nvSpPr>
        <p:spPr>
          <a:xfrm>
            <a:off x="289984" y="6516721"/>
            <a:ext cx="6874933" cy="230187"/>
          </a:xfrm>
          <a:prstGeom prst="rect">
            <a:avLst/>
          </a:prstGeom>
          <a:noFill/>
        </p:spPr>
        <p:txBody>
          <a:bodyPr>
            <a:spAutoFit/>
          </a:bodyPr>
          <a:lstStyle/>
          <a:p>
            <a:pPr defTabSz="457200">
              <a:defRPr/>
            </a:pPr>
            <a:r>
              <a:rPr lang="en-US" sz="900" dirty="0">
                <a:solidFill>
                  <a:srgbClr val="332F21"/>
                </a:solidFill>
                <a:cs typeface="Arial" charset="0"/>
              </a:rPr>
              <a:t>An Initiative of FSG and Aspen Institute Forum for Community Solutions</a:t>
            </a:r>
          </a:p>
        </p:txBody>
      </p:sp>
      <p:sp>
        <p:nvSpPr>
          <p:cNvPr id="8" name="Rectangle 3"/>
          <p:cNvSpPr/>
          <p:nvPr userDrawn="1"/>
        </p:nvSpPr>
        <p:spPr>
          <a:xfrm>
            <a:off x="0" y="0"/>
            <a:ext cx="12192000" cy="6858000"/>
          </a:xfrm>
          <a:prstGeom prst="rect">
            <a:avLst/>
          </a:prstGeom>
          <a:solidFill>
            <a:schemeClr val="tx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C1C6C8"/>
              </a:solidFill>
            </a:endParaRPr>
          </a:p>
        </p:txBody>
      </p:sp>
      <p:sp>
        <p:nvSpPr>
          <p:cNvPr id="9" name="Rectangle 6"/>
          <p:cNvSpPr/>
          <p:nvPr userDrawn="1"/>
        </p:nvSpPr>
        <p:spPr>
          <a:xfrm>
            <a:off x="2937936" y="2697166"/>
            <a:ext cx="6316133" cy="14636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C1C6C8"/>
              </a:solidFill>
            </a:endParaRPr>
          </a:p>
        </p:txBody>
      </p:sp>
      <p:pic>
        <p:nvPicPr>
          <p:cNvPr id="10" name="Picture 5" descr="CIF-RGB.eps"/>
          <p:cNvPicPr>
            <a:picLocks noChangeAspect="1"/>
          </p:cNvPicPr>
          <p:nvPr userDrawn="1"/>
        </p:nvPicPr>
        <p:blipFill>
          <a:blip r:embed="rId4"/>
          <a:srcRect/>
          <a:stretch>
            <a:fillRect/>
          </a:stretch>
        </p:blipFill>
        <p:spPr bwMode="auto">
          <a:xfrm>
            <a:off x="3206773" y="2851183"/>
            <a:ext cx="5759449" cy="1152525"/>
          </a:xfrm>
          <a:prstGeom prst="rect">
            <a:avLst/>
          </a:prstGeom>
          <a:noFill/>
          <a:ln w="9525">
            <a:noFill/>
            <a:miter lim="800000"/>
            <a:headEnd/>
            <a:tailEnd/>
          </a:ln>
        </p:spPr>
      </p:pic>
      <p:sp>
        <p:nvSpPr>
          <p:cNvPr id="5" name="Title Placeholder 1"/>
          <p:cNvSpPr>
            <a:spLocks noGrp="1"/>
          </p:cNvSpPr>
          <p:nvPr>
            <p:ph type="title"/>
          </p:nvPr>
        </p:nvSpPr>
        <p:spPr>
          <a:xfrm>
            <a:off x="2938697" y="4277867"/>
            <a:ext cx="6314611" cy="1154479"/>
          </a:xfrm>
          <a:prstGeom prst="rect">
            <a:avLst/>
          </a:prstGeom>
        </p:spPr>
        <p:txBody>
          <a:bodyPr tIns="0" bIns="0" rtlCol="0" anchor="t">
            <a:noAutofit/>
          </a:bodyPr>
          <a:lstStyle>
            <a:lvl1pPr algn="ctr">
              <a:tabLst>
                <a:tab pos="2347913" algn="l"/>
              </a:tabLst>
              <a:defRPr sz="180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1728911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1"/>
            </p:custDataLst>
          </p:nvPr>
        </p:nvGraphicFramePr>
        <p:xfrm>
          <a:off x="1591"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10" name="Object 9" hidden="1"/>
                      <p:cNvPicPr/>
                      <p:nvPr/>
                    </p:nvPicPr>
                    <p:blipFill>
                      <a:blip r:embed="rId5"/>
                      <a:stretch>
                        <a:fillRect/>
                      </a:stretch>
                    </p:blipFill>
                    <p:spPr>
                      <a:xfrm>
                        <a:off x="1591"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4" y="0"/>
            <a:ext cx="158751"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endParaRPr lang="en-US" sz="1400" b="1" i="0" baseline="0" dirty="0">
              <a:latin typeface="Arial"/>
              <a:sym typeface="Arial"/>
            </a:endParaRPr>
          </a:p>
        </p:txBody>
      </p:sp>
      <p:pic>
        <p:nvPicPr>
          <p:cNvPr id="3" name="Picture 4" descr="FSG_Background_Fix.jpg"/>
          <p:cNvPicPr>
            <a:picLocks noChangeAspect="1"/>
          </p:cNvPicPr>
          <p:nvPr userDrawn="1"/>
        </p:nvPicPr>
        <p:blipFill>
          <a:blip r:embed="rId6"/>
          <a:srcRect/>
          <a:stretch>
            <a:fillRect/>
          </a:stretch>
        </p:blipFill>
        <p:spPr bwMode="auto">
          <a:xfrm>
            <a:off x="0" y="0"/>
            <a:ext cx="12192000" cy="6858000"/>
          </a:xfrm>
          <a:prstGeom prst="rect">
            <a:avLst/>
          </a:prstGeom>
          <a:noFill/>
          <a:ln w="9525">
            <a:noFill/>
            <a:miter lim="800000"/>
            <a:headEnd/>
            <a:tailEnd/>
          </a:ln>
        </p:spPr>
      </p:pic>
      <p:sp>
        <p:nvSpPr>
          <p:cNvPr id="4" name="Rectangle 9"/>
          <p:cNvSpPr/>
          <p:nvPr userDrawn="1"/>
        </p:nvSpPr>
        <p:spPr>
          <a:xfrm>
            <a:off x="404284" y="-9525"/>
            <a:ext cx="11410949"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a:defRPr/>
            </a:pPr>
            <a:endParaRPr lang="en-US" dirty="0">
              <a:solidFill>
                <a:srgbClr val="C1C6C8"/>
              </a:solidFill>
            </a:endParaRPr>
          </a:p>
        </p:txBody>
      </p:sp>
      <p:pic>
        <p:nvPicPr>
          <p:cNvPr id="6" name="Picture 6" descr="CIF-icon-RGB.eps"/>
          <p:cNvPicPr>
            <a:picLocks noChangeAspect="1"/>
          </p:cNvPicPr>
          <p:nvPr userDrawn="1"/>
        </p:nvPicPr>
        <p:blipFill>
          <a:blip r:embed="rId7"/>
          <a:srcRect/>
          <a:stretch>
            <a:fillRect/>
          </a:stretch>
        </p:blipFill>
        <p:spPr bwMode="auto">
          <a:xfrm>
            <a:off x="573628" y="39688"/>
            <a:ext cx="1138767" cy="995362"/>
          </a:xfrm>
          <a:prstGeom prst="rect">
            <a:avLst/>
          </a:prstGeom>
          <a:noFill/>
          <a:ln w="9525">
            <a:noFill/>
            <a:miter lim="800000"/>
            <a:headEnd/>
            <a:tailEnd/>
          </a:ln>
        </p:spPr>
      </p:pic>
      <p:sp>
        <p:nvSpPr>
          <p:cNvPr id="7" name="TextBox 8"/>
          <p:cNvSpPr txBox="1"/>
          <p:nvPr userDrawn="1"/>
        </p:nvSpPr>
        <p:spPr>
          <a:xfrm>
            <a:off x="289984" y="6516721"/>
            <a:ext cx="6874933" cy="230187"/>
          </a:xfrm>
          <a:prstGeom prst="rect">
            <a:avLst/>
          </a:prstGeom>
          <a:noFill/>
        </p:spPr>
        <p:txBody>
          <a:bodyPr>
            <a:spAutoFit/>
          </a:bodyPr>
          <a:lstStyle/>
          <a:p>
            <a:pPr defTabSz="457200">
              <a:defRPr/>
            </a:pPr>
            <a:r>
              <a:rPr lang="en-US" sz="900" dirty="0">
                <a:solidFill>
                  <a:srgbClr val="332F21"/>
                </a:solidFill>
                <a:cs typeface="Arial" charset="0"/>
              </a:rPr>
              <a:t>An Initiative of FSG and Aspen Institute Forum for Community Solutions</a:t>
            </a:r>
          </a:p>
        </p:txBody>
      </p:sp>
      <p:sp>
        <p:nvSpPr>
          <p:cNvPr id="8" name="Rectangle 3"/>
          <p:cNvSpPr/>
          <p:nvPr userDrawn="1"/>
        </p:nvSpPr>
        <p:spPr>
          <a:xfrm>
            <a:off x="0" y="0"/>
            <a:ext cx="12192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C1C6C8"/>
              </a:solidFill>
            </a:endParaRPr>
          </a:p>
        </p:txBody>
      </p:sp>
      <p:pic>
        <p:nvPicPr>
          <p:cNvPr id="9" name="Picture 7" descr="CIF-RGB.eps"/>
          <p:cNvPicPr>
            <a:picLocks noChangeAspect="1"/>
          </p:cNvPicPr>
          <p:nvPr userDrawn="1"/>
        </p:nvPicPr>
        <p:blipFill>
          <a:blip r:embed="rId8"/>
          <a:srcRect/>
          <a:stretch>
            <a:fillRect/>
          </a:stretch>
        </p:blipFill>
        <p:spPr bwMode="auto">
          <a:xfrm>
            <a:off x="2237194" y="1318004"/>
            <a:ext cx="7663828" cy="1720850"/>
          </a:xfrm>
          <a:prstGeom prst="rect">
            <a:avLst/>
          </a:prstGeom>
          <a:noFill/>
          <a:ln w="9525">
            <a:noFill/>
            <a:miter lim="800000"/>
            <a:headEnd/>
            <a:tailEnd/>
          </a:ln>
        </p:spPr>
      </p:pic>
      <p:sp>
        <p:nvSpPr>
          <p:cNvPr id="5" name="Title Placeholder 1"/>
          <p:cNvSpPr>
            <a:spLocks noGrp="1"/>
          </p:cNvSpPr>
          <p:nvPr>
            <p:ph type="title"/>
          </p:nvPr>
        </p:nvSpPr>
        <p:spPr>
          <a:xfrm>
            <a:off x="1766310" y="5760832"/>
            <a:ext cx="8605596" cy="918904"/>
          </a:xfrm>
          <a:prstGeom prst="rect">
            <a:avLst/>
          </a:prstGeom>
        </p:spPr>
        <p:txBody>
          <a:bodyPr tIns="0" bIns="0" rtlCol="0" anchor="t">
            <a:noAutofit/>
          </a:bodyPr>
          <a:lstStyle>
            <a:lvl1pPr algn="l">
              <a:tabLst>
                <a:tab pos="2347913" algn="l"/>
              </a:tabLst>
              <a:defRPr sz="1400">
                <a:solidFill>
                  <a:schemeClr val="tx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75586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4" name="Rectangle 9"/>
          <p:cNvSpPr/>
          <p:nvPr userDrawn="1"/>
        </p:nvSpPr>
        <p:spPr>
          <a:xfrm>
            <a:off x="404284" y="-9525"/>
            <a:ext cx="11410949"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573628" y="39688"/>
            <a:ext cx="1138767" cy="995362"/>
          </a:xfrm>
          <a:prstGeom prst="rect">
            <a:avLst/>
          </a:prstGeom>
          <a:noFill/>
          <a:ln w="9525">
            <a:noFill/>
            <a:miter lim="800000"/>
            <a:headEnd/>
            <a:tailEnd/>
          </a:ln>
        </p:spPr>
      </p:pic>
      <p:sp>
        <p:nvSpPr>
          <p:cNvPr id="7" name="TextBox 8"/>
          <p:cNvSpPr txBox="1"/>
          <p:nvPr userDrawn="1"/>
        </p:nvSpPr>
        <p:spPr>
          <a:xfrm>
            <a:off x="289984" y="6516721"/>
            <a:ext cx="6874933" cy="230187"/>
          </a:xfrm>
          <a:prstGeom prst="rect">
            <a:avLst/>
          </a:prstGeom>
          <a:noFill/>
        </p:spPr>
        <p:txBody>
          <a:bodyPr>
            <a:spAutoFit/>
          </a:bodyPr>
          <a:lstStyle/>
          <a:p>
            <a:pPr defTabSz="457200">
              <a:defRPr/>
            </a:pPr>
            <a:r>
              <a:rPr lang="en-US" sz="900" dirty="0">
                <a:solidFill>
                  <a:srgbClr val="332F21"/>
                </a:solidFill>
                <a:cs typeface="Arial" charset="0"/>
              </a:rPr>
              <a:t>An Initiative of FSG and Aspen Institute Forum for Community Solutions</a:t>
            </a:r>
          </a:p>
        </p:txBody>
      </p:sp>
      <p:sp>
        <p:nvSpPr>
          <p:cNvPr id="8" name="Rectangle 6"/>
          <p:cNvSpPr/>
          <p:nvPr userDrawn="1"/>
        </p:nvSpPr>
        <p:spPr>
          <a:xfrm>
            <a:off x="0" y="0"/>
            <a:ext cx="12192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C1C6C8"/>
              </a:solidFill>
            </a:endParaRPr>
          </a:p>
        </p:txBody>
      </p:sp>
      <p:pic>
        <p:nvPicPr>
          <p:cNvPr id="9" name="Picture 10" descr="CIF-icon-RGB-gry"/>
          <p:cNvPicPr>
            <a:picLocks noChangeAspect="1" noChangeArrowheads="1"/>
          </p:cNvPicPr>
          <p:nvPr userDrawn="1"/>
        </p:nvPicPr>
        <p:blipFill>
          <a:blip r:embed="rId4"/>
          <a:srcRect/>
          <a:stretch>
            <a:fillRect/>
          </a:stretch>
        </p:blipFill>
        <p:spPr bwMode="auto">
          <a:xfrm>
            <a:off x="-23276" y="3246438"/>
            <a:ext cx="4715935" cy="3536950"/>
          </a:xfrm>
          <a:prstGeom prst="rect">
            <a:avLst/>
          </a:prstGeom>
          <a:noFill/>
          <a:ln w="9525">
            <a:noFill/>
            <a:miter lim="800000"/>
            <a:headEnd/>
            <a:tailEnd/>
          </a:ln>
        </p:spPr>
      </p:pic>
      <p:sp>
        <p:nvSpPr>
          <p:cNvPr id="5" name="Title Placeholder 1"/>
          <p:cNvSpPr>
            <a:spLocks noGrp="1"/>
          </p:cNvSpPr>
          <p:nvPr>
            <p:ph type="title"/>
          </p:nvPr>
        </p:nvSpPr>
        <p:spPr>
          <a:xfrm>
            <a:off x="4149235" y="4467413"/>
            <a:ext cx="7515552" cy="1105646"/>
          </a:xfrm>
          <a:prstGeom prst="rect">
            <a:avLst/>
          </a:prstGeom>
        </p:spPr>
        <p:txBody>
          <a:bodyPr lIns="91440" rIns="91440" rtlCol="0">
            <a:noAutofit/>
          </a:bodyPr>
          <a:lstStyle>
            <a:lvl1pPr algn="r">
              <a:lnSpc>
                <a:spcPts val="2000"/>
              </a:lnSpc>
              <a:defRPr sz="1800" b="1" i="0">
                <a:solidFill>
                  <a:schemeClr val="bg2"/>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188182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4" name="Rectangle 9"/>
          <p:cNvSpPr/>
          <p:nvPr userDrawn="1"/>
        </p:nvSpPr>
        <p:spPr>
          <a:xfrm>
            <a:off x="404284" y="-9525"/>
            <a:ext cx="11410949"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573628" y="39688"/>
            <a:ext cx="1138767" cy="995362"/>
          </a:xfrm>
          <a:prstGeom prst="rect">
            <a:avLst/>
          </a:prstGeom>
          <a:noFill/>
          <a:ln w="9525">
            <a:noFill/>
            <a:miter lim="800000"/>
            <a:headEnd/>
            <a:tailEnd/>
          </a:ln>
        </p:spPr>
      </p:pic>
      <p:sp>
        <p:nvSpPr>
          <p:cNvPr id="7" name="TextBox 8"/>
          <p:cNvSpPr txBox="1"/>
          <p:nvPr userDrawn="1"/>
        </p:nvSpPr>
        <p:spPr>
          <a:xfrm>
            <a:off x="289984" y="6516721"/>
            <a:ext cx="6874933" cy="230187"/>
          </a:xfrm>
          <a:prstGeom prst="rect">
            <a:avLst/>
          </a:prstGeom>
          <a:noFill/>
        </p:spPr>
        <p:txBody>
          <a:bodyPr>
            <a:spAutoFit/>
          </a:bodyPr>
          <a:lstStyle/>
          <a:p>
            <a:pPr defTabSz="457200">
              <a:defRPr/>
            </a:pPr>
            <a:r>
              <a:rPr lang="en-US" sz="900" dirty="0">
                <a:solidFill>
                  <a:srgbClr val="332F21"/>
                </a:solidFill>
                <a:cs typeface="Arial" charset="0"/>
              </a:rPr>
              <a:t>An Initiative of FSG and Aspen Institute Forum for Community Solutions</a:t>
            </a:r>
          </a:p>
        </p:txBody>
      </p:sp>
      <p:sp>
        <p:nvSpPr>
          <p:cNvPr id="8" name="Rectangle 3"/>
          <p:cNvSpPr/>
          <p:nvPr userDrawn="1"/>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C1C6C8"/>
              </a:solidFill>
            </a:endParaRPr>
          </a:p>
        </p:txBody>
      </p:sp>
      <p:pic>
        <p:nvPicPr>
          <p:cNvPr id="9" name="Picture 10" descr="CIF-icon-RGB"/>
          <p:cNvPicPr>
            <a:picLocks noChangeAspect="1" noChangeArrowheads="1"/>
          </p:cNvPicPr>
          <p:nvPr userDrawn="1"/>
        </p:nvPicPr>
        <p:blipFill>
          <a:blip r:embed="rId4"/>
          <a:srcRect/>
          <a:stretch>
            <a:fillRect/>
          </a:stretch>
        </p:blipFill>
        <p:spPr bwMode="auto">
          <a:xfrm>
            <a:off x="71967" y="3243263"/>
            <a:ext cx="4722284" cy="3541712"/>
          </a:xfrm>
          <a:prstGeom prst="rect">
            <a:avLst/>
          </a:prstGeom>
          <a:noFill/>
          <a:ln w="9525">
            <a:noFill/>
            <a:miter lim="800000"/>
            <a:headEnd/>
            <a:tailEnd/>
          </a:ln>
        </p:spPr>
      </p:pic>
      <p:sp>
        <p:nvSpPr>
          <p:cNvPr id="5" name="Title Placeholder 1"/>
          <p:cNvSpPr>
            <a:spLocks noGrp="1"/>
          </p:cNvSpPr>
          <p:nvPr>
            <p:ph type="title"/>
          </p:nvPr>
        </p:nvSpPr>
        <p:spPr>
          <a:xfrm>
            <a:off x="4149236" y="4601341"/>
            <a:ext cx="7515551" cy="927417"/>
          </a:xfrm>
          <a:prstGeom prst="rect">
            <a:avLst/>
          </a:prstGeom>
        </p:spPr>
        <p:txBody>
          <a:bodyPr lIns="91440" rIns="91440" rtlCol="0">
            <a:noAutofit/>
          </a:bodyPr>
          <a:lstStyle>
            <a:lvl1pPr algn="r">
              <a:defRPr sz="1800" b="1" i="0">
                <a:solidFill>
                  <a:srgbClr val="FFFFFF"/>
                </a:solidFill>
                <a:latin typeface="Arial"/>
                <a:cs typeface="Arial"/>
              </a:defRPr>
            </a:lvl1pPr>
          </a:lstStyle>
          <a:p>
            <a:r>
              <a:rPr lang="en-US" dirty="0" err="1"/>
              <a:t>Click to edit Master title style</a:t>
            </a:r>
            <a:endParaRPr lang="en-US" dirty="0"/>
          </a:p>
        </p:txBody>
      </p:sp>
    </p:spTree>
    <p:extLst>
      <p:ext uri="{BB962C8B-B14F-4D97-AF65-F5344CB8AC3E}">
        <p14:creationId xmlns:p14="http://schemas.microsoft.com/office/powerpoint/2010/main" val="14158819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4" name="Rectangle 9"/>
          <p:cNvSpPr/>
          <p:nvPr userDrawn="1"/>
        </p:nvSpPr>
        <p:spPr>
          <a:xfrm>
            <a:off x="404284" y="-9525"/>
            <a:ext cx="11410949"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a:defRPr/>
            </a:pPr>
            <a:endParaRPr lang="en-US" dirty="0">
              <a:solidFill>
                <a:srgbClr val="C1C6C8"/>
              </a:solidFill>
            </a:endParaRPr>
          </a:p>
        </p:txBody>
      </p:sp>
      <p:pic>
        <p:nvPicPr>
          <p:cNvPr id="6" name="Picture 6" descr="CIF-icon-RGB.eps"/>
          <p:cNvPicPr>
            <a:picLocks noChangeAspect="1"/>
          </p:cNvPicPr>
          <p:nvPr userDrawn="1"/>
        </p:nvPicPr>
        <p:blipFill>
          <a:blip r:embed="rId3"/>
          <a:srcRect/>
          <a:stretch>
            <a:fillRect/>
          </a:stretch>
        </p:blipFill>
        <p:spPr bwMode="auto">
          <a:xfrm>
            <a:off x="573628" y="39688"/>
            <a:ext cx="1138767" cy="995362"/>
          </a:xfrm>
          <a:prstGeom prst="rect">
            <a:avLst/>
          </a:prstGeom>
          <a:noFill/>
          <a:ln w="9525">
            <a:noFill/>
            <a:miter lim="800000"/>
            <a:headEnd/>
            <a:tailEnd/>
          </a:ln>
        </p:spPr>
      </p:pic>
      <p:sp>
        <p:nvSpPr>
          <p:cNvPr id="7" name="TextBox 8"/>
          <p:cNvSpPr txBox="1"/>
          <p:nvPr userDrawn="1"/>
        </p:nvSpPr>
        <p:spPr>
          <a:xfrm>
            <a:off x="289984" y="6516721"/>
            <a:ext cx="6874933" cy="230187"/>
          </a:xfrm>
          <a:prstGeom prst="rect">
            <a:avLst/>
          </a:prstGeom>
          <a:noFill/>
        </p:spPr>
        <p:txBody>
          <a:bodyPr>
            <a:spAutoFit/>
          </a:bodyPr>
          <a:lstStyle/>
          <a:p>
            <a:pPr defTabSz="457200">
              <a:defRPr/>
            </a:pPr>
            <a:r>
              <a:rPr lang="en-US" sz="900" dirty="0">
                <a:solidFill>
                  <a:srgbClr val="332F21"/>
                </a:solidFill>
                <a:cs typeface="Arial" charset="0"/>
              </a:rPr>
              <a:t>An Initiative of FSG and Aspen Institute Forum for Community Solutions</a:t>
            </a:r>
          </a:p>
        </p:txBody>
      </p:sp>
      <p:sp>
        <p:nvSpPr>
          <p:cNvPr id="8" name="Rectangle 3"/>
          <p:cNvSpPr/>
          <p:nvPr userDrawn="1"/>
        </p:nvSpPr>
        <p:spPr>
          <a:xfrm>
            <a:off x="-114300" y="-76200"/>
            <a:ext cx="12422717" cy="70231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C1C6C8"/>
              </a:solidFill>
            </a:endParaRPr>
          </a:p>
        </p:txBody>
      </p:sp>
      <p:pic>
        <p:nvPicPr>
          <p:cNvPr id="9" name="Picture 10" descr="CIF-icon-RGB"/>
          <p:cNvPicPr>
            <a:picLocks noChangeAspect="1" noChangeArrowheads="1"/>
          </p:cNvPicPr>
          <p:nvPr userDrawn="1"/>
        </p:nvPicPr>
        <p:blipFill>
          <a:blip r:embed="rId4"/>
          <a:srcRect/>
          <a:stretch>
            <a:fillRect/>
          </a:stretch>
        </p:blipFill>
        <p:spPr bwMode="auto">
          <a:xfrm>
            <a:off x="-29633" y="3243263"/>
            <a:ext cx="4722284" cy="3541712"/>
          </a:xfrm>
          <a:prstGeom prst="rect">
            <a:avLst/>
          </a:prstGeom>
          <a:noFill/>
          <a:ln w="9525">
            <a:noFill/>
            <a:miter lim="800000"/>
            <a:headEnd/>
            <a:tailEnd/>
          </a:ln>
        </p:spPr>
      </p:pic>
      <p:sp>
        <p:nvSpPr>
          <p:cNvPr id="5" name="Title Placeholder 1"/>
          <p:cNvSpPr>
            <a:spLocks noGrp="1"/>
          </p:cNvSpPr>
          <p:nvPr>
            <p:ph type="title"/>
          </p:nvPr>
        </p:nvSpPr>
        <p:spPr>
          <a:xfrm>
            <a:off x="4149236" y="4601341"/>
            <a:ext cx="7515551" cy="927417"/>
          </a:xfrm>
          <a:prstGeom prst="rect">
            <a:avLst/>
          </a:prstGeom>
        </p:spPr>
        <p:txBody>
          <a:bodyPr lIns="91440" rIns="91440" rtlCol="0">
            <a:noAutofit/>
          </a:bodyPr>
          <a:lstStyle>
            <a:lvl1pPr algn="r">
              <a:defRPr sz="1800" b="1" i="0">
                <a:solidFill>
                  <a:srgbClr val="000000"/>
                </a:solidFill>
                <a:latin typeface="Arial"/>
                <a:cs typeface="Arial"/>
              </a:defRPr>
            </a:lvl1pPr>
          </a:lstStyle>
          <a:p>
            <a:r>
              <a:rPr lang="en-US" dirty="0" err="1"/>
              <a:t>Click to edit Master title style</a:t>
            </a:r>
            <a:endParaRPr lang="en-US" dirty="0"/>
          </a:p>
        </p:txBody>
      </p:sp>
    </p:spTree>
    <p:extLst>
      <p:ext uri="{BB962C8B-B14F-4D97-AF65-F5344CB8AC3E}">
        <p14:creationId xmlns:p14="http://schemas.microsoft.com/office/powerpoint/2010/main" val="1943188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4" descr="FSG_Background_Fix.jpg"/>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5" name="Rectangle 9"/>
          <p:cNvSpPr/>
          <p:nvPr userDrawn="1"/>
        </p:nvSpPr>
        <p:spPr>
          <a:xfrm>
            <a:off x="404284" y="-9525"/>
            <a:ext cx="11410949"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a:defRPr/>
            </a:pPr>
            <a:endParaRPr lang="en-US" dirty="0">
              <a:solidFill>
                <a:srgbClr val="C1C6C8"/>
              </a:solidFill>
            </a:endParaRPr>
          </a:p>
        </p:txBody>
      </p:sp>
      <p:pic>
        <p:nvPicPr>
          <p:cNvPr id="6" name="Picture 9" descr="CIF-icon-RGB"/>
          <p:cNvPicPr>
            <a:picLocks noChangeAspect="1" noChangeArrowheads="1"/>
          </p:cNvPicPr>
          <p:nvPr userDrawn="1"/>
        </p:nvPicPr>
        <p:blipFill>
          <a:blip r:embed="rId3"/>
          <a:srcRect/>
          <a:stretch>
            <a:fillRect/>
          </a:stretch>
        </p:blipFill>
        <p:spPr bwMode="auto">
          <a:xfrm>
            <a:off x="478383" y="7940"/>
            <a:ext cx="1401233" cy="1050925"/>
          </a:xfrm>
          <a:prstGeom prst="rect">
            <a:avLst/>
          </a:prstGeom>
          <a:noFill/>
          <a:ln w="9525">
            <a:noFill/>
            <a:miter lim="800000"/>
            <a:headEnd/>
            <a:tailEnd/>
          </a:ln>
        </p:spPr>
      </p:pic>
      <p:sp>
        <p:nvSpPr>
          <p:cNvPr id="7" name="TextBox 8"/>
          <p:cNvSpPr txBox="1"/>
          <p:nvPr userDrawn="1"/>
        </p:nvSpPr>
        <p:spPr>
          <a:xfrm>
            <a:off x="289984" y="6516721"/>
            <a:ext cx="6874933" cy="230187"/>
          </a:xfrm>
          <a:prstGeom prst="rect">
            <a:avLst/>
          </a:prstGeom>
          <a:noFill/>
        </p:spPr>
        <p:txBody>
          <a:bodyPr>
            <a:spAutoFit/>
          </a:bodyPr>
          <a:lstStyle/>
          <a:p>
            <a:pPr defTabSz="457200">
              <a:defRPr/>
            </a:pPr>
            <a:r>
              <a:rPr lang="en-US" sz="900" dirty="0">
                <a:solidFill>
                  <a:srgbClr val="332F21"/>
                </a:solidFill>
                <a:cs typeface="Arial" charset="0"/>
              </a:rPr>
              <a:t>An Initiative of FSG and Aspen Institute Forum for Community Solutions</a:t>
            </a:r>
          </a:p>
        </p:txBody>
      </p:sp>
      <p:cxnSp>
        <p:nvCxnSpPr>
          <p:cNvPr id="8" name="Straight Connector 7"/>
          <p:cNvCxnSpPr/>
          <p:nvPr userDrawn="1"/>
        </p:nvCxnSpPr>
        <p:spPr>
          <a:xfrm>
            <a:off x="594788" y="5554663"/>
            <a:ext cx="11070167" cy="0"/>
          </a:xfrm>
          <a:prstGeom prst="line">
            <a:avLst/>
          </a:prstGeom>
          <a:ln w="22225" cmpd="sng">
            <a:solidFill>
              <a:schemeClr val="tx1">
                <a:lumMod val="75000"/>
              </a:schemeClr>
            </a:solidFill>
            <a:prstDash val="dot"/>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9" name="Text Placeholder 2"/>
          <p:cNvSpPr>
            <a:spLocks noGrp="1"/>
          </p:cNvSpPr>
          <p:nvPr>
            <p:ph idx="1"/>
          </p:nvPr>
        </p:nvSpPr>
        <p:spPr>
          <a:xfrm>
            <a:off x="593888" y="5706849"/>
            <a:ext cx="11070903" cy="529358"/>
          </a:xfrm>
          <a:prstGeom prst="rect">
            <a:avLst/>
          </a:prstGeom>
        </p:spPr>
        <p:txBody>
          <a:bodyPr lIns="0" tIns="0" rIns="0" bIns="0"/>
          <a:lstStyle>
            <a:lvl1pPr>
              <a:lnSpc>
                <a:spcPts val="1700"/>
              </a:lnSpc>
              <a:spcBef>
                <a:spcPts val="0"/>
              </a:spcBef>
              <a:defRPr lang="en-US" sz="1600" b="1" i="0" kern="1200" spc="0" dirty="0" smtClean="0">
                <a:solidFill>
                  <a:schemeClr val="tx1">
                    <a:lumMod val="75000"/>
                  </a:schemeClr>
                </a:solidFill>
                <a:latin typeface="Arial"/>
                <a:ea typeface="+mn-ea"/>
                <a:cs typeface="Arial"/>
              </a:defRPr>
            </a:lvl1pPr>
          </a:lstStyle>
          <a:p>
            <a:pPr lvl="0"/>
            <a:r>
              <a:rPr lang="en-US" dirty="0"/>
              <a:t>Click to edit Master text styles</a:t>
            </a:r>
          </a:p>
        </p:txBody>
      </p:sp>
      <p:sp>
        <p:nvSpPr>
          <p:cNvPr id="10" name="Slide Number Placeholder 2"/>
          <p:cNvSpPr>
            <a:spLocks noGrp="1"/>
          </p:cNvSpPr>
          <p:nvPr>
            <p:ph type="sldNum" sz="quarter" idx="10"/>
          </p:nvPr>
        </p:nvSpPr>
        <p:spPr/>
        <p:txBody>
          <a:bodyPr/>
          <a:lstStyle>
            <a:lvl1pPr>
              <a:defRPr/>
            </a:lvl1pPr>
          </a:lstStyle>
          <a:p>
            <a:pPr>
              <a:defRPr/>
            </a:pPr>
            <a:fld id="{15F8F90D-7A04-4B0E-A313-BE2E2DDAF001}" type="slidenum">
              <a:rPr lang="en-US"/>
              <a:pPr>
                <a:defRPr/>
              </a:pPr>
              <a:t>‹#›</a:t>
            </a:fld>
            <a:endParaRPr lang="en-US" dirty="0"/>
          </a:p>
        </p:txBody>
      </p:sp>
    </p:spTree>
    <p:extLst>
      <p:ext uri="{BB962C8B-B14F-4D97-AF65-F5344CB8AC3E}">
        <p14:creationId xmlns:p14="http://schemas.microsoft.com/office/powerpoint/2010/main" val="20920363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E54E745F-622B-4B36-8FB3-CCE006CD1193}" type="slidenum">
              <a:rPr lang="en-US"/>
              <a:pPr>
                <a:defRPr/>
              </a:pPr>
              <a:t>‹#›</a:t>
            </a:fld>
            <a:endParaRPr lang="en-US" dirty="0"/>
          </a:p>
        </p:txBody>
      </p:sp>
    </p:spTree>
    <p:extLst>
      <p:ext uri="{BB962C8B-B14F-4D97-AF65-F5344CB8AC3E}">
        <p14:creationId xmlns:p14="http://schemas.microsoft.com/office/powerpoint/2010/main" val="1329887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5CAA8C-BECC-4CC5-AF9D-016565D49B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68874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2119" y="1592"/>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2119" y="1592"/>
                        <a:ext cx="2116" cy="1587"/>
                      </a:xfrm>
                      <a:prstGeom prst="rect">
                        <a:avLst/>
                      </a:prstGeom>
                    </p:spPr>
                  </p:pic>
                </p:oleObj>
              </mc:Fallback>
            </mc:AlternateContent>
          </a:graphicData>
        </a:graphic>
      </p:graphicFrame>
      <p:sp>
        <p:nvSpPr>
          <p:cNvPr id="2" name="Title 1"/>
          <p:cNvSpPr>
            <a:spLocks noGrp="1"/>
          </p:cNvSpPr>
          <p:nvPr>
            <p:ph type="title"/>
          </p:nvPr>
        </p:nvSpPr>
        <p:spPr>
          <a:xfrm>
            <a:off x="304800" y="46617"/>
            <a:ext cx="11582400" cy="1005840"/>
          </a:xfrm>
          <a:prstGeom prst="rect">
            <a:avLst/>
          </a:prstGeom>
        </p:spPr>
        <p:txBody>
          <a:bodyPr anchor="ctr"/>
          <a:lstStyle>
            <a:lvl1pPr>
              <a:defRPr sz="2800"/>
            </a:lvl1pPr>
          </a:lstStyle>
          <a:p>
            <a:r>
              <a:rPr lang="en-US" dirty="0"/>
              <a:t>Click to edit Master title style</a:t>
            </a:r>
          </a:p>
        </p:txBody>
      </p:sp>
      <p:sp>
        <p:nvSpPr>
          <p:cNvPr id="3" name="Content Placeholder 2"/>
          <p:cNvSpPr>
            <a:spLocks noGrp="1"/>
          </p:cNvSpPr>
          <p:nvPr>
            <p:ph idx="1"/>
          </p:nvPr>
        </p:nvSpPr>
        <p:spPr>
          <a:xfrm>
            <a:off x="304800" y="1143000"/>
            <a:ext cx="11582400" cy="5029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4867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mp; Content - With Footnot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2119" y="1592"/>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2119" y="1592"/>
                        <a:ext cx="2116" cy="1587"/>
                      </a:xfrm>
                      <a:prstGeom prst="rect">
                        <a:avLst/>
                      </a:prstGeom>
                    </p:spPr>
                  </p:pic>
                </p:oleObj>
              </mc:Fallback>
            </mc:AlternateContent>
          </a:graphicData>
        </a:graphic>
      </p:graphicFrame>
      <p:sp>
        <p:nvSpPr>
          <p:cNvPr id="2" name="Title 1"/>
          <p:cNvSpPr>
            <a:spLocks noGrp="1"/>
          </p:cNvSpPr>
          <p:nvPr>
            <p:ph type="title"/>
          </p:nvPr>
        </p:nvSpPr>
        <p:spPr>
          <a:xfrm>
            <a:off x="304800" y="46617"/>
            <a:ext cx="11582400" cy="1005840"/>
          </a:xfrm>
          <a:prstGeom prst="rect">
            <a:avLst/>
          </a:prstGeom>
        </p:spPr>
        <p:txBody>
          <a:bodyPr anchor="ctr"/>
          <a:lstStyle>
            <a:lvl1pPr>
              <a:defRPr sz="2800"/>
            </a:lvl1pPr>
          </a:lstStyle>
          <a:p>
            <a:r>
              <a:rPr lang="en-US" dirty="0"/>
              <a:t>Click to edit Master title style</a:t>
            </a:r>
          </a:p>
        </p:txBody>
      </p:sp>
      <p:sp>
        <p:nvSpPr>
          <p:cNvPr id="3" name="Content Placeholder 2"/>
          <p:cNvSpPr>
            <a:spLocks noGrp="1"/>
          </p:cNvSpPr>
          <p:nvPr>
            <p:ph idx="1"/>
          </p:nvPr>
        </p:nvSpPr>
        <p:spPr>
          <a:xfrm>
            <a:off x="304800" y="1143000"/>
            <a:ext cx="11582400" cy="5029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0" hasCustomPrompt="1"/>
          </p:nvPr>
        </p:nvSpPr>
        <p:spPr>
          <a:xfrm>
            <a:off x="304802" y="6357938"/>
            <a:ext cx="10401300" cy="487362"/>
          </a:xfrm>
          <a:prstGeom prst="rect">
            <a:avLst/>
          </a:prstGeom>
        </p:spPr>
        <p:txBody>
          <a:bodyPr anchor="b"/>
          <a:lstStyle>
            <a:lvl1pPr marL="0" indent="0">
              <a:buNone/>
              <a:defRPr sz="1000">
                <a:solidFill>
                  <a:srgbClr val="AAAAAA"/>
                </a:solidFill>
              </a:defRPr>
            </a:lvl1pPr>
          </a:lstStyle>
          <a:p>
            <a:pPr lvl="0"/>
            <a:r>
              <a:rPr lang="en-US" dirty="0"/>
              <a:t>Insert footnote</a:t>
            </a:r>
          </a:p>
        </p:txBody>
      </p:sp>
    </p:spTree>
    <p:extLst>
      <p:ext uri="{BB962C8B-B14F-4D97-AF65-F5344CB8AC3E}">
        <p14:creationId xmlns:p14="http://schemas.microsoft.com/office/powerpoint/2010/main" val="39665305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3" name="Rectangle 3"/>
          <p:cNvSpPr/>
          <p:nvPr userDrawn="1"/>
        </p:nvSpPr>
        <p:spPr>
          <a:xfrm>
            <a:off x="0" y="0"/>
            <a:ext cx="12192000" cy="5543550"/>
          </a:xfrm>
          <a:prstGeom prst="rect">
            <a:avLst/>
          </a:prstGeom>
          <a:solidFill>
            <a:srgbClr val="C1C6C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C1C6C8"/>
              </a:solidFill>
            </a:endParaRPr>
          </a:p>
        </p:txBody>
      </p:sp>
      <p:sp>
        <p:nvSpPr>
          <p:cNvPr id="4" name="Rectangle 8"/>
          <p:cNvSpPr/>
          <p:nvPr userDrawn="1"/>
        </p:nvSpPr>
        <p:spPr>
          <a:xfrm>
            <a:off x="-33867" y="5543550"/>
            <a:ext cx="12310533" cy="131445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C1C6C8"/>
              </a:solidFill>
            </a:endParaRPr>
          </a:p>
        </p:txBody>
      </p:sp>
      <p:sp>
        <p:nvSpPr>
          <p:cNvPr id="6" name="TextBox 1"/>
          <p:cNvSpPr txBox="1"/>
          <p:nvPr userDrawn="1"/>
        </p:nvSpPr>
        <p:spPr>
          <a:xfrm>
            <a:off x="3378200" y="2709864"/>
            <a:ext cx="4249881" cy="369332"/>
          </a:xfrm>
          <a:prstGeom prst="rect">
            <a:avLst/>
          </a:prstGeom>
          <a:noFill/>
        </p:spPr>
        <p:txBody>
          <a:bodyPr wrap="none">
            <a:spAutoFit/>
          </a:bodyPr>
          <a:lstStyle/>
          <a:p>
            <a:pPr>
              <a:defRPr/>
            </a:pPr>
            <a:r>
              <a:rPr lang="en-US" sz="1800" dirty="0">
                <a:solidFill>
                  <a:srgbClr val="C1C6C8">
                    <a:lumMod val="50000"/>
                  </a:srgbClr>
                </a:solidFill>
                <a:cs typeface="Arial" charset="0"/>
              </a:rPr>
              <a:t>Crop image to proportions of grey panel</a:t>
            </a:r>
          </a:p>
        </p:txBody>
      </p:sp>
      <p:pic>
        <p:nvPicPr>
          <p:cNvPr id="7" name="Picture 7" descr="CIF-RGB.eps"/>
          <p:cNvPicPr>
            <a:picLocks noChangeAspect="1"/>
          </p:cNvPicPr>
          <p:nvPr userDrawn="1"/>
        </p:nvPicPr>
        <p:blipFill>
          <a:blip r:embed="rId2"/>
          <a:srcRect/>
          <a:stretch>
            <a:fillRect/>
          </a:stretch>
        </p:blipFill>
        <p:spPr bwMode="auto">
          <a:xfrm>
            <a:off x="400051" y="5715000"/>
            <a:ext cx="4828116" cy="965200"/>
          </a:xfrm>
          <a:prstGeom prst="rect">
            <a:avLst/>
          </a:prstGeom>
          <a:noFill/>
          <a:ln w="9525">
            <a:noFill/>
            <a:miter lim="800000"/>
            <a:headEnd/>
            <a:tailEnd/>
          </a:ln>
        </p:spPr>
      </p:pic>
      <p:sp>
        <p:nvSpPr>
          <p:cNvPr id="5" name="Title Placeholder 1"/>
          <p:cNvSpPr>
            <a:spLocks noGrp="1"/>
          </p:cNvSpPr>
          <p:nvPr>
            <p:ph type="title"/>
          </p:nvPr>
        </p:nvSpPr>
        <p:spPr>
          <a:xfrm>
            <a:off x="7510433" y="5710931"/>
            <a:ext cx="4382745" cy="979312"/>
          </a:xfrm>
          <a:prstGeom prst="rect">
            <a:avLst/>
          </a:prstGeom>
        </p:spPr>
        <p:txBody>
          <a:bodyPr tIns="0" bIns="0" rtlCol="0">
            <a:noAutofit/>
          </a:bodyPr>
          <a:lstStyle>
            <a:lvl1pPr algn="l">
              <a:lnSpc>
                <a:spcPts val="1700"/>
              </a:lnSpc>
              <a:defRPr sz="1400">
                <a:solidFill>
                  <a:srgbClr val="253746"/>
                </a:solidFill>
              </a:defRPr>
            </a:lvl1pPr>
          </a:lstStyle>
          <a:p>
            <a:r>
              <a:rPr lang="en-US" dirty="0"/>
              <a:t>Click to edit Master title style</a:t>
            </a:r>
          </a:p>
        </p:txBody>
      </p:sp>
    </p:spTree>
    <p:extLst>
      <p:ext uri="{BB962C8B-B14F-4D97-AF65-F5344CB8AC3E}">
        <p14:creationId xmlns:p14="http://schemas.microsoft.com/office/powerpoint/2010/main" val="7643418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1" descr="CoverGreen_Fix.jpg"/>
          <p:cNvPicPr>
            <a:picLocks noChangeAspect="1"/>
          </p:cNvPicPr>
          <p:nvPr userDrawn="1"/>
        </p:nvPicPr>
        <p:blipFill>
          <a:blip r:embed="rId2"/>
          <a:srcRect/>
          <a:stretch>
            <a:fillRect/>
          </a:stretch>
        </p:blipFill>
        <p:spPr bwMode="auto">
          <a:xfrm>
            <a:off x="-287867" y="-152400"/>
            <a:ext cx="12479867" cy="7010400"/>
          </a:xfrm>
          <a:prstGeom prst="rect">
            <a:avLst/>
          </a:prstGeom>
          <a:noFill/>
          <a:ln w="9525">
            <a:noFill/>
            <a:miter lim="800000"/>
            <a:headEnd/>
            <a:tailEnd/>
          </a:ln>
        </p:spPr>
      </p:pic>
      <p:sp>
        <p:nvSpPr>
          <p:cNvPr id="5" name="Title Placeholder 1"/>
          <p:cNvSpPr>
            <a:spLocks noGrp="1"/>
          </p:cNvSpPr>
          <p:nvPr>
            <p:ph type="title"/>
          </p:nvPr>
        </p:nvSpPr>
        <p:spPr>
          <a:xfrm>
            <a:off x="2938696" y="4277835"/>
            <a:ext cx="6314611" cy="1154479"/>
          </a:xfrm>
          <a:prstGeom prst="rect">
            <a:avLst/>
          </a:prstGeom>
        </p:spPr>
        <p:txBody>
          <a:bodyPr tIns="0" bIns="0" rtlCol="0" anchor="t">
            <a:noAutofit/>
          </a:bodyPr>
          <a:lstStyle>
            <a:lvl1pPr algn="ctr">
              <a:defRPr sz="1800">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9707075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3" name="Picture 1" descr="CoverGray_fix.jpg"/>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5" name="Title Placeholder 1"/>
          <p:cNvSpPr>
            <a:spLocks noGrp="1"/>
          </p:cNvSpPr>
          <p:nvPr>
            <p:ph type="title"/>
          </p:nvPr>
        </p:nvSpPr>
        <p:spPr>
          <a:xfrm>
            <a:off x="2938696" y="4277835"/>
            <a:ext cx="6314611" cy="1154479"/>
          </a:xfrm>
          <a:prstGeom prst="rect">
            <a:avLst/>
          </a:prstGeom>
        </p:spPr>
        <p:txBody>
          <a:bodyPr tIns="0" bIns="0" rtlCol="0" anchor="t">
            <a:noAutofit/>
          </a:bodyPr>
          <a:lstStyle>
            <a:lvl1pPr algn="ctr">
              <a:tabLst>
                <a:tab pos="2347913" algn="l"/>
              </a:tabLst>
              <a:defRPr sz="180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9235549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3" name="Rectangle 3"/>
          <p:cNvSpPr/>
          <p:nvPr userDrawn="1"/>
        </p:nvSpPr>
        <p:spPr>
          <a:xfrm>
            <a:off x="-270933" y="-152400"/>
            <a:ext cx="12462933" cy="70104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C1C6C8"/>
              </a:solidFill>
            </a:endParaRPr>
          </a:p>
        </p:txBody>
      </p:sp>
      <p:pic>
        <p:nvPicPr>
          <p:cNvPr id="4" name="Picture 7" descr="CIF-RGB.eps"/>
          <p:cNvPicPr>
            <a:picLocks noChangeAspect="1"/>
          </p:cNvPicPr>
          <p:nvPr userDrawn="1"/>
        </p:nvPicPr>
        <p:blipFill>
          <a:blip r:embed="rId2"/>
          <a:srcRect/>
          <a:stretch>
            <a:fillRect/>
          </a:stretch>
        </p:blipFill>
        <p:spPr bwMode="auto">
          <a:xfrm>
            <a:off x="1773767" y="2568575"/>
            <a:ext cx="8606367" cy="1720850"/>
          </a:xfrm>
          <a:prstGeom prst="rect">
            <a:avLst/>
          </a:prstGeom>
          <a:noFill/>
          <a:ln w="9525">
            <a:noFill/>
            <a:miter lim="800000"/>
            <a:headEnd/>
            <a:tailEnd/>
          </a:ln>
        </p:spPr>
      </p:pic>
      <p:sp>
        <p:nvSpPr>
          <p:cNvPr id="5" name="Title Placeholder 1"/>
          <p:cNvSpPr>
            <a:spLocks noGrp="1"/>
          </p:cNvSpPr>
          <p:nvPr>
            <p:ph type="title"/>
          </p:nvPr>
        </p:nvSpPr>
        <p:spPr>
          <a:xfrm>
            <a:off x="1793202" y="5760832"/>
            <a:ext cx="8605596" cy="918904"/>
          </a:xfrm>
          <a:prstGeom prst="rect">
            <a:avLst/>
          </a:prstGeom>
        </p:spPr>
        <p:txBody>
          <a:bodyPr tIns="0" bIns="0" rtlCol="0" anchor="t">
            <a:noAutofit/>
          </a:bodyPr>
          <a:lstStyle>
            <a:lvl1pPr algn="l">
              <a:tabLst>
                <a:tab pos="2347913" algn="l"/>
              </a:tabLst>
              <a:defRPr sz="1400">
                <a:solidFill>
                  <a:schemeClr val="tx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29510666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6"/>
          <p:cNvSpPr/>
          <p:nvPr userDrawn="1"/>
        </p:nvSpPr>
        <p:spPr>
          <a:xfrm>
            <a:off x="-524933" y="-177800"/>
            <a:ext cx="12716933" cy="70358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C1C6C8"/>
              </a:solidFill>
            </a:endParaRPr>
          </a:p>
        </p:txBody>
      </p:sp>
      <p:pic>
        <p:nvPicPr>
          <p:cNvPr id="4" name="Picture 8" descr="CIF-icon-RGB-gry"/>
          <p:cNvPicPr>
            <a:picLocks noChangeAspect="1" noChangeArrowheads="1"/>
          </p:cNvPicPr>
          <p:nvPr userDrawn="1"/>
        </p:nvPicPr>
        <p:blipFill>
          <a:blip r:embed="rId2"/>
          <a:srcRect/>
          <a:stretch>
            <a:fillRect/>
          </a:stretch>
        </p:blipFill>
        <p:spPr bwMode="auto">
          <a:xfrm>
            <a:off x="-33866" y="3225801"/>
            <a:ext cx="4754033" cy="3565525"/>
          </a:xfrm>
          <a:prstGeom prst="rect">
            <a:avLst/>
          </a:prstGeom>
          <a:noFill/>
        </p:spPr>
      </p:pic>
      <p:sp>
        <p:nvSpPr>
          <p:cNvPr id="5" name="Title Placeholder 1"/>
          <p:cNvSpPr>
            <a:spLocks noGrp="1"/>
          </p:cNvSpPr>
          <p:nvPr>
            <p:ph type="title"/>
          </p:nvPr>
        </p:nvSpPr>
        <p:spPr>
          <a:xfrm>
            <a:off x="4149235" y="4467413"/>
            <a:ext cx="7515552" cy="1105646"/>
          </a:xfrm>
          <a:prstGeom prst="rect">
            <a:avLst/>
          </a:prstGeom>
        </p:spPr>
        <p:txBody>
          <a:bodyPr lIns="91440" rIns="91440" rtlCol="0">
            <a:noAutofit/>
          </a:bodyPr>
          <a:lstStyle>
            <a:lvl1pPr algn="r">
              <a:lnSpc>
                <a:spcPts val="2000"/>
              </a:lnSpc>
              <a:defRPr sz="1800" b="1" i="0">
                <a:solidFill>
                  <a:schemeClr val="bg2"/>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2313378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3" name="Rectangle 3"/>
          <p:cNvSpPr/>
          <p:nvPr userDrawn="1"/>
        </p:nvSpPr>
        <p:spPr>
          <a:xfrm>
            <a:off x="-270933" y="-152400"/>
            <a:ext cx="12462933" cy="7010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C1C6C8"/>
              </a:solidFill>
            </a:endParaRPr>
          </a:p>
        </p:txBody>
      </p:sp>
      <p:pic>
        <p:nvPicPr>
          <p:cNvPr id="4" name="Picture 8" descr="CIF-icon-RGB"/>
          <p:cNvPicPr>
            <a:picLocks noChangeAspect="1" noChangeArrowheads="1"/>
          </p:cNvPicPr>
          <p:nvPr userDrawn="1"/>
        </p:nvPicPr>
        <p:blipFill>
          <a:blip r:embed="rId2"/>
          <a:srcRect/>
          <a:stretch>
            <a:fillRect/>
          </a:stretch>
        </p:blipFill>
        <p:spPr bwMode="auto">
          <a:xfrm>
            <a:off x="-31750" y="3267075"/>
            <a:ext cx="4741335" cy="3556000"/>
          </a:xfrm>
          <a:prstGeom prst="rect">
            <a:avLst/>
          </a:prstGeom>
          <a:noFill/>
        </p:spPr>
      </p:pic>
      <p:sp>
        <p:nvSpPr>
          <p:cNvPr id="5" name="Title Placeholder 1"/>
          <p:cNvSpPr>
            <a:spLocks noGrp="1"/>
          </p:cNvSpPr>
          <p:nvPr>
            <p:ph type="title"/>
          </p:nvPr>
        </p:nvSpPr>
        <p:spPr>
          <a:xfrm>
            <a:off x="4149235" y="4601309"/>
            <a:ext cx="7515551" cy="927417"/>
          </a:xfrm>
          <a:prstGeom prst="rect">
            <a:avLst/>
          </a:prstGeom>
        </p:spPr>
        <p:txBody>
          <a:bodyPr lIns="91440" rIns="91440" rtlCol="0">
            <a:noAutofit/>
          </a:bodyPr>
          <a:lstStyle>
            <a:lvl1pPr algn="r">
              <a:defRPr sz="1800" b="1" i="0">
                <a:solidFill>
                  <a:srgbClr val="FFFFFF"/>
                </a:solidFill>
                <a:latin typeface="Arial"/>
                <a:cs typeface="Arial"/>
              </a:defRPr>
            </a:lvl1pPr>
          </a:lstStyle>
          <a:p>
            <a:r>
              <a:rPr lang="en-US" dirty="0" err="1"/>
              <a:t>Click to edit Master title style</a:t>
            </a:r>
            <a:endParaRPr lang="en-US" dirty="0"/>
          </a:p>
        </p:txBody>
      </p:sp>
    </p:spTree>
    <p:extLst>
      <p:ext uri="{BB962C8B-B14F-4D97-AF65-F5344CB8AC3E}">
        <p14:creationId xmlns:p14="http://schemas.microsoft.com/office/powerpoint/2010/main" val="40655547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3" name="Rectangle 3"/>
          <p:cNvSpPr/>
          <p:nvPr userDrawn="1"/>
        </p:nvSpPr>
        <p:spPr>
          <a:xfrm>
            <a:off x="-270934" y="-254000"/>
            <a:ext cx="12693651" cy="72009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C1C6C8"/>
              </a:solidFill>
            </a:endParaRPr>
          </a:p>
        </p:txBody>
      </p:sp>
      <p:pic>
        <p:nvPicPr>
          <p:cNvPr id="4" name="Picture 8" descr="CIF-icon-RGB"/>
          <p:cNvPicPr>
            <a:picLocks noChangeAspect="1" noChangeArrowheads="1"/>
          </p:cNvPicPr>
          <p:nvPr userDrawn="1"/>
        </p:nvPicPr>
        <p:blipFill>
          <a:blip r:embed="rId2"/>
          <a:srcRect/>
          <a:stretch>
            <a:fillRect/>
          </a:stretch>
        </p:blipFill>
        <p:spPr bwMode="auto">
          <a:xfrm>
            <a:off x="-4234" y="3275013"/>
            <a:ext cx="4656667" cy="3492500"/>
          </a:xfrm>
          <a:prstGeom prst="rect">
            <a:avLst/>
          </a:prstGeom>
          <a:noFill/>
        </p:spPr>
      </p:pic>
      <p:sp>
        <p:nvSpPr>
          <p:cNvPr id="5" name="Title Placeholder 1"/>
          <p:cNvSpPr>
            <a:spLocks noGrp="1"/>
          </p:cNvSpPr>
          <p:nvPr>
            <p:ph type="title"/>
          </p:nvPr>
        </p:nvSpPr>
        <p:spPr>
          <a:xfrm>
            <a:off x="4149235" y="4601309"/>
            <a:ext cx="7515551" cy="927417"/>
          </a:xfrm>
          <a:prstGeom prst="rect">
            <a:avLst/>
          </a:prstGeom>
        </p:spPr>
        <p:txBody>
          <a:bodyPr lIns="91440" rIns="91440" rtlCol="0">
            <a:noAutofit/>
          </a:bodyPr>
          <a:lstStyle>
            <a:lvl1pPr algn="r">
              <a:defRPr sz="1800" b="1" i="0">
                <a:solidFill>
                  <a:srgbClr val="000000"/>
                </a:solidFill>
                <a:latin typeface="Arial"/>
                <a:cs typeface="Arial"/>
              </a:defRPr>
            </a:lvl1pPr>
          </a:lstStyle>
          <a:p>
            <a:r>
              <a:rPr lang="en-US" dirty="0" err="1"/>
              <a:t>Click to edit Master title style</a:t>
            </a:r>
            <a:endParaRPr lang="en-US" dirty="0"/>
          </a:p>
        </p:txBody>
      </p:sp>
    </p:spTree>
    <p:extLst>
      <p:ext uri="{BB962C8B-B14F-4D97-AF65-F5344CB8AC3E}">
        <p14:creationId xmlns:p14="http://schemas.microsoft.com/office/powerpoint/2010/main" val="330342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4" name="Straight Connector 7"/>
          <p:cNvCxnSpPr/>
          <p:nvPr userDrawn="1"/>
        </p:nvCxnSpPr>
        <p:spPr>
          <a:xfrm>
            <a:off x="594785" y="5554663"/>
            <a:ext cx="11070167" cy="0"/>
          </a:xfrm>
          <a:prstGeom prst="line">
            <a:avLst/>
          </a:prstGeom>
          <a:ln w="22225" cmpd="sng">
            <a:solidFill>
              <a:schemeClr val="tx1">
                <a:lumMod val="75000"/>
              </a:schemeClr>
            </a:solidFill>
            <a:prstDash val="dot"/>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9" name="Text Placeholder 2"/>
          <p:cNvSpPr>
            <a:spLocks noGrp="1"/>
          </p:cNvSpPr>
          <p:nvPr>
            <p:ph idx="1"/>
          </p:nvPr>
        </p:nvSpPr>
        <p:spPr>
          <a:xfrm>
            <a:off x="593882" y="5706849"/>
            <a:ext cx="11070903" cy="529358"/>
          </a:xfrm>
          <a:prstGeom prst="rect">
            <a:avLst/>
          </a:prstGeom>
        </p:spPr>
        <p:txBody>
          <a:bodyPr lIns="0" tIns="0" rIns="0" bIns="0"/>
          <a:lstStyle>
            <a:lvl1pPr>
              <a:lnSpc>
                <a:spcPts val="1700"/>
              </a:lnSpc>
              <a:spcBef>
                <a:spcPts val="0"/>
              </a:spcBef>
              <a:defRPr lang="en-US" sz="1600" b="1" i="0" kern="1200" spc="0" dirty="0" smtClean="0">
                <a:solidFill>
                  <a:schemeClr val="tx1">
                    <a:lumMod val="75000"/>
                  </a:schemeClr>
                </a:solidFill>
                <a:latin typeface="Arial"/>
                <a:ea typeface="+mn-ea"/>
                <a:cs typeface="Arial"/>
              </a:defRPr>
            </a:lvl1pPr>
          </a:lstStyle>
          <a:p>
            <a:pPr lvl="0"/>
            <a:r>
              <a:rPr lang="en-US" dirty="0"/>
              <a:t>Click to edit Master text styles</a:t>
            </a:r>
          </a:p>
        </p:txBody>
      </p:sp>
      <p:sp>
        <p:nvSpPr>
          <p:cNvPr id="5" name="Slide Number Placeholder 2"/>
          <p:cNvSpPr>
            <a:spLocks noGrp="1"/>
          </p:cNvSpPr>
          <p:nvPr>
            <p:ph type="sldNum" sz="quarter" idx="10"/>
          </p:nvPr>
        </p:nvSpPr>
        <p:spPr/>
        <p:txBody>
          <a:bodyPr/>
          <a:lstStyle>
            <a:lvl1pPr>
              <a:defRPr/>
            </a:lvl1pPr>
          </a:lstStyle>
          <a:p>
            <a:pPr>
              <a:defRPr/>
            </a:pPr>
            <a:fld id="{C927A3BF-BF7F-4D80-9466-D4EEA03072E6}" type="slidenum">
              <a:rPr lang="en-US"/>
              <a:pPr>
                <a:defRPr/>
              </a:pPr>
              <a:t>‹#›</a:t>
            </a:fld>
            <a:endParaRPr lang="en-US" dirty="0"/>
          </a:p>
        </p:txBody>
      </p:sp>
    </p:spTree>
    <p:extLst>
      <p:ext uri="{BB962C8B-B14F-4D97-AF65-F5344CB8AC3E}">
        <p14:creationId xmlns:p14="http://schemas.microsoft.com/office/powerpoint/2010/main" val="2795121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D5CAA8C-BECC-4CC5-AF9D-016565D49B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34632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24388157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60F2C04F-AFFE-4120-8FB8-AC74306DD1A8}" type="slidenum">
              <a:rPr lang="en-US"/>
              <a:pPr>
                <a:defRPr/>
              </a:pPr>
              <a:t>‹#›</a:t>
            </a:fld>
            <a:endParaRPr lang="en-US" dirty="0"/>
          </a:p>
        </p:txBody>
      </p:sp>
    </p:spTree>
    <p:extLst>
      <p:ext uri="{BB962C8B-B14F-4D97-AF65-F5344CB8AC3E}">
        <p14:creationId xmlns:p14="http://schemas.microsoft.com/office/powerpoint/2010/main" val="21800292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3" name="Rectangle 3"/>
          <p:cNvSpPr/>
          <p:nvPr userDrawn="1"/>
        </p:nvSpPr>
        <p:spPr>
          <a:xfrm>
            <a:off x="0" y="0"/>
            <a:ext cx="12192000" cy="5543550"/>
          </a:xfrm>
          <a:prstGeom prst="rect">
            <a:avLst/>
          </a:prstGeom>
          <a:solidFill>
            <a:srgbClr val="C1C6C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C1C6C8"/>
              </a:solidFill>
            </a:endParaRPr>
          </a:p>
        </p:txBody>
      </p:sp>
      <p:sp>
        <p:nvSpPr>
          <p:cNvPr id="4" name="Rectangle 8"/>
          <p:cNvSpPr/>
          <p:nvPr userDrawn="1"/>
        </p:nvSpPr>
        <p:spPr>
          <a:xfrm>
            <a:off x="-33867" y="5543550"/>
            <a:ext cx="12310533" cy="131445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C1C6C8"/>
              </a:solidFill>
            </a:endParaRPr>
          </a:p>
        </p:txBody>
      </p:sp>
      <p:sp>
        <p:nvSpPr>
          <p:cNvPr id="6" name="TextBox 1"/>
          <p:cNvSpPr txBox="1"/>
          <p:nvPr userDrawn="1"/>
        </p:nvSpPr>
        <p:spPr>
          <a:xfrm>
            <a:off x="3378200" y="2709864"/>
            <a:ext cx="4249881" cy="369332"/>
          </a:xfrm>
          <a:prstGeom prst="rect">
            <a:avLst/>
          </a:prstGeom>
          <a:noFill/>
        </p:spPr>
        <p:txBody>
          <a:bodyPr wrap="none">
            <a:spAutoFit/>
          </a:bodyPr>
          <a:lstStyle/>
          <a:p>
            <a:pPr>
              <a:defRPr/>
            </a:pPr>
            <a:r>
              <a:rPr lang="en-US" sz="1800" dirty="0">
                <a:solidFill>
                  <a:srgbClr val="C1C6C8">
                    <a:lumMod val="50000"/>
                  </a:srgbClr>
                </a:solidFill>
                <a:cs typeface="Arial" charset="0"/>
              </a:rPr>
              <a:t>Crop image to proportions of grey panel</a:t>
            </a:r>
          </a:p>
        </p:txBody>
      </p:sp>
      <p:pic>
        <p:nvPicPr>
          <p:cNvPr id="7" name="Picture 7" descr="CIF-RGB.eps"/>
          <p:cNvPicPr>
            <a:picLocks noChangeAspect="1"/>
          </p:cNvPicPr>
          <p:nvPr userDrawn="1"/>
        </p:nvPicPr>
        <p:blipFill>
          <a:blip r:embed="rId2"/>
          <a:srcRect/>
          <a:stretch>
            <a:fillRect/>
          </a:stretch>
        </p:blipFill>
        <p:spPr bwMode="auto">
          <a:xfrm>
            <a:off x="400051" y="5715000"/>
            <a:ext cx="4828116" cy="965200"/>
          </a:xfrm>
          <a:prstGeom prst="rect">
            <a:avLst/>
          </a:prstGeom>
          <a:noFill/>
          <a:ln w="9525">
            <a:noFill/>
            <a:miter lim="800000"/>
            <a:headEnd/>
            <a:tailEnd/>
          </a:ln>
        </p:spPr>
      </p:pic>
      <p:sp>
        <p:nvSpPr>
          <p:cNvPr id="5" name="Title Placeholder 1"/>
          <p:cNvSpPr>
            <a:spLocks noGrp="1"/>
          </p:cNvSpPr>
          <p:nvPr>
            <p:ph type="title"/>
          </p:nvPr>
        </p:nvSpPr>
        <p:spPr>
          <a:xfrm>
            <a:off x="7510433" y="5710931"/>
            <a:ext cx="4382745" cy="979312"/>
          </a:xfrm>
          <a:prstGeom prst="rect">
            <a:avLst/>
          </a:prstGeom>
        </p:spPr>
        <p:txBody>
          <a:bodyPr tIns="0" bIns="0" rtlCol="0">
            <a:noAutofit/>
          </a:bodyPr>
          <a:lstStyle>
            <a:lvl1pPr algn="l">
              <a:lnSpc>
                <a:spcPts val="1700"/>
              </a:lnSpc>
              <a:defRPr sz="1400">
                <a:solidFill>
                  <a:srgbClr val="253746"/>
                </a:solidFill>
              </a:defRPr>
            </a:lvl1pPr>
          </a:lstStyle>
          <a:p>
            <a:r>
              <a:rPr lang="en-US" dirty="0"/>
              <a:t>Click to edit Master title style</a:t>
            </a:r>
          </a:p>
        </p:txBody>
      </p:sp>
    </p:spTree>
    <p:extLst>
      <p:ext uri="{BB962C8B-B14F-4D97-AF65-F5344CB8AC3E}">
        <p14:creationId xmlns:p14="http://schemas.microsoft.com/office/powerpoint/2010/main" val="32690341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1" descr="CoverGreen_Fix.jpg"/>
          <p:cNvPicPr>
            <a:picLocks noChangeAspect="1"/>
          </p:cNvPicPr>
          <p:nvPr userDrawn="1"/>
        </p:nvPicPr>
        <p:blipFill>
          <a:blip r:embed="rId2"/>
          <a:srcRect/>
          <a:stretch>
            <a:fillRect/>
          </a:stretch>
        </p:blipFill>
        <p:spPr bwMode="auto">
          <a:xfrm>
            <a:off x="-287867" y="-152400"/>
            <a:ext cx="12479867" cy="7010400"/>
          </a:xfrm>
          <a:prstGeom prst="rect">
            <a:avLst/>
          </a:prstGeom>
          <a:noFill/>
          <a:ln w="9525">
            <a:noFill/>
            <a:miter lim="800000"/>
            <a:headEnd/>
            <a:tailEnd/>
          </a:ln>
        </p:spPr>
      </p:pic>
      <p:sp>
        <p:nvSpPr>
          <p:cNvPr id="5" name="Title Placeholder 1"/>
          <p:cNvSpPr>
            <a:spLocks noGrp="1"/>
          </p:cNvSpPr>
          <p:nvPr>
            <p:ph type="title"/>
          </p:nvPr>
        </p:nvSpPr>
        <p:spPr>
          <a:xfrm>
            <a:off x="2938696" y="4277835"/>
            <a:ext cx="6314611" cy="1154479"/>
          </a:xfrm>
          <a:prstGeom prst="rect">
            <a:avLst/>
          </a:prstGeom>
        </p:spPr>
        <p:txBody>
          <a:bodyPr tIns="0" bIns="0" rtlCol="0" anchor="t">
            <a:noAutofit/>
          </a:bodyPr>
          <a:lstStyle>
            <a:lvl1pPr algn="ctr">
              <a:defRPr sz="1800">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32211062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3" name="Picture 1" descr="CoverGray_fix.jpg"/>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5" name="Title Placeholder 1"/>
          <p:cNvSpPr>
            <a:spLocks noGrp="1"/>
          </p:cNvSpPr>
          <p:nvPr>
            <p:ph type="title"/>
          </p:nvPr>
        </p:nvSpPr>
        <p:spPr>
          <a:xfrm>
            <a:off x="2938696" y="4277835"/>
            <a:ext cx="6314611" cy="1154479"/>
          </a:xfrm>
          <a:prstGeom prst="rect">
            <a:avLst/>
          </a:prstGeom>
        </p:spPr>
        <p:txBody>
          <a:bodyPr tIns="0" bIns="0" rtlCol="0" anchor="t">
            <a:noAutofit/>
          </a:bodyPr>
          <a:lstStyle>
            <a:lvl1pPr algn="ctr">
              <a:tabLst>
                <a:tab pos="2347913" algn="l"/>
              </a:tabLst>
              <a:defRPr sz="180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38491045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3" name="Rectangle 3"/>
          <p:cNvSpPr/>
          <p:nvPr userDrawn="1"/>
        </p:nvSpPr>
        <p:spPr>
          <a:xfrm>
            <a:off x="-270933" y="-152400"/>
            <a:ext cx="12462933" cy="70104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C1C6C8"/>
              </a:solidFill>
            </a:endParaRPr>
          </a:p>
        </p:txBody>
      </p:sp>
      <p:pic>
        <p:nvPicPr>
          <p:cNvPr id="4" name="Picture 7" descr="CIF-RGB.eps"/>
          <p:cNvPicPr>
            <a:picLocks noChangeAspect="1"/>
          </p:cNvPicPr>
          <p:nvPr userDrawn="1"/>
        </p:nvPicPr>
        <p:blipFill>
          <a:blip r:embed="rId2"/>
          <a:srcRect/>
          <a:stretch>
            <a:fillRect/>
          </a:stretch>
        </p:blipFill>
        <p:spPr bwMode="auto">
          <a:xfrm>
            <a:off x="1773767" y="2568575"/>
            <a:ext cx="8606367" cy="1720850"/>
          </a:xfrm>
          <a:prstGeom prst="rect">
            <a:avLst/>
          </a:prstGeom>
          <a:noFill/>
          <a:ln w="9525">
            <a:noFill/>
            <a:miter lim="800000"/>
            <a:headEnd/>
            <a:tailEnd/>
          </a:ln>
        </p:spPr>
      </p:pic>
      <p:sp>
        <p:nvSpPr>
          <p:cNvPr id="5" name="Title Placeholder 1"/>
          <p:cNvSpPr>
            <a:spLocks noGrp="1"/>
          </p:cNvSpPr>
          <p:nvPr>
            <p:ph type="title"/>
          </p:nvPr>
        </p:nvSpPr>
        <p:spPr>
          <a:xfrm>
            <a:off x="1793202" y="5760832"/>
            <a:ext cx="8605596" cy="918904"/>
          </a:xfrm>
          <a:prstGeom prst="rect">
            <a:avLst/>
          </a:prstGeom>
        </p:spPr>
        <p:txBody>
          <a:bodyPr tIns="0" bIns="0" rtlCol="0" anchor="t">
            <a:noAutofit/>
          </a:bodyPr>
          <a:lstStyle>
            <a:lvl1pPr algn="l">
              <a:tabLst>
                <a:tab pos="2347913" algn="l"/>
              </a:tabLst>
              <a:defRPr sz="1400">
                <a:solidFill>
                  <a:schemeClr val="tx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34640779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6"/>
          <p:cNvSpPr/>
          <p:nvPr userDrawn="1"/>
        </p:nvSpPr>
        <p:spPr>
          <a:xfrm>
            <a:off x="-524933" y="-177800"/>
            <a:ext cx="12716933" cy="70358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C1C6C8"/>
              </a:solidFill>
            </a:endParaRPr>
          </a:p>
        </p:txBody>
      </p:sp>
      <p:pic>
        <p:nvPicPr>
          <p:cNvPr id="4" name="Picture 8" descr="CIF-icon-RGB-gry"/>
          <p:cNvPicPr>
            <a:picLocks noChangeAspect="1" noChangeArrowheads="1"/>
          </p:cNvPicPr>
          <p:nvPr userDrawn="1"/>
        </p:nvPicPr>
        <p:blipFill>
          <a:blip r:embed="rId2"/>
          <a:srcRect/>
          <a:stretch>
            <a:fillRect/>
          </a:stretch>
        </p:blipFill>
        <p:spPr bwMode="auto">
          <a:xfrm>
            <a:off x="-33866" y="3225801"/>
            <a:ext cx="4754033" cy="3565525"/>
          </a:xfrm>
          <a:prstGeom prst="rect">
            <a:avLst/>
          </a:prstGeom>
          <a:noFill/>
        </p:spPr>
      </p:pic>
      <p:sp>
        <p:nvSpPr>
          <p:cNvPr id="5" name="Title Placeholder 1"/>
          <p:cNvSpPr>
            <a:spLocks noGrp="1"/>
          </p:cNvSpPr>
          <p:nvPr>
            <p:ph type="title"/>
          </p:nvPr>
        </p:nvSpPr>
        <p:spPr>
          <a:xfrm>
            <a:off x="4149235" y="4467413"/>
            <a:ext cx="7515552" cy="1105646"/>
          </a:xfrm>
          <a:prstGeom prst="rect">
            <a:avLst/>
          </a:prstGeom>
        </p:spPr>
        <p:txBody>
          <a:bodyPr lIns="91440" rIns="91440" rtlCol="0">
            <a:noAutofit/>
          </a:bodyPr>
          <a:lstStyle>
            <a:lvl1pPr algn="r">
              <a:lnSpc>
                <a:spcPts val="2000"/>
              </a:lnSpc>
              <a:defRPr sz="1800" b="1" i="0">
                <a:solidFill>
                  <a:schemeClr val="bg2"/>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41885735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3" name="Rectangle 3"/>
          <p:cNvSpPr/>
          <p:nvPr userDrawn="1"/>
        </p:nvSpPr>
        <p:spPr>
          <a:xfrm>
            <a:off x="-270933" y="-152400"/>
            <a:ext cx="12462933" cy="7010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C1C6C8"/>
              </a:solidFill>
            </a:endParaRPr>
          </a:p>
        </p:txBody>
      </p:sp>
      <p:pic>
        <p:nvPicPr>
          <p:cNvPr id="4" name="Picture 8" descr="CIF-icon-RGB"/>
          <p:cNvPicPr>
            <a:picLocks noChangeAspect="1" noChangeArrowheads="1"/>
          </p:cNvPicPr>
          <p:nvPr userDrawn="1"/>
        </p:nvPicPr>
        <p:blipFill>
          <a:blip r:embed="rId2"/>
          <a:srcRect/>
          <a:stretch>
            <a:fillRect/>
          </a:stretch>
        </p:blipFill>
        <p:spPr bwMode="auto">
          <a:xfrm>
            <a:off x="-31750" y="3267075"/>
            <a:ext cx="4741335" cy="3556000"/>
          </a:xfrm>
          <a:prstGeom prst="rect">
            <a:avLst/>
          </a:prstGeom>
          <a:noFill/>
        </p:spPr>
      </p:pic>
      <p:sp>
        <p:nvSpPr>
          <p:cNvPr id="5" name="Title Placeholder 1"/>
          <p:cNvSpPr>
            <a:spLocks noGrp="1"/>
          </p:cNvSpPr>
          <p:nvPr>
            <p:ph type="title"/>
          </p:nvPr>
        </p:nvSpPr>
        <p:spPr>
          <a:xfrm>
            <a:off x="4149235" y="4601309"/>
            <a:ext cx="7515551" cy="927417"/>
          </a:xfrm>
          <a:prstGeom prst="rect">
            <a:avLst/>
          </a:prstGeom>
        </p:spPr>
        <p:txBody>
          <a:bodyPr lIns="91440" rIns="91440" rtlCol="0">
            <a:noAutofit/>
          </a:bodyPr>
          <a:lstStyle>
            <a:lvl1pPr algn="r">
              <a:defRPr sz="1800" b="1" i="0">
                <a:solidFill>
                  <a:srgbClr val="FFFFFF"/>
                </a:solidFill>
                <a:latin typeface="Arial"/>
                <a:cs typeface="Arial"/>
              </a:defRPr>
            </a:lvl1pPr>
          </a:lstStyle>
          <a:p>
            <a:r>
              <a:rPr lang="en-US" dirty="0" err="1"/>
              <a:t>Click to edit Master title style</a:t>
            </a:r>
            <a:endParaRPr lang="en-US" dirty="0"/>
          </a:p>
        </p:txBody>
      </p:sp>
    </p:spTree>
    <p:extLst>
      <p:ext uri="{BB962C8B-B14F-4D97-AF65-F5344CB8AC3E}">
        <p14:creationId xmlns:p14="http://schemas.microsoft.com/office/powerpoint/2010/main" val="1142326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3" name="Rectangle 3"/>
          <p:cNvSpPr/>
          <p:nvPr userDrawn="1"/>
        </p:nvSpPr>
        <p:spPr>
          <a:xfrm>
            <a:off x="-270934" y="-254000"/>
            <a:ext cx="12693651" cy="72009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C1C6C8"/>
              </a:solidFill>
            </a:endParaRPr>
          </a:p>
        </p:txBody>
      </p:sp>
      <p:pic>
        <p:nvPicPr>
          <p:cNvPr id="4" name="Picture 8" descr="CIF-icon-RGB"/>
          <p:cNvPicPr>
            <a:picLocks noChangeAspect="1" noChangeArrowheads="1"/>
          </p:cNvPicPr>
          <p:nvPr userDrawn="1"/>
        </p:nvPicPr>
        <p:blipFill>
          <a:blip r:embed="rId2"/>
          <a:srcRect/>
          <a:stretch>
            <a:fillRect/>
          </a:stretch>
        </p:blipFill>
        <p:spPr bwMode="auto">
          <a:xfrm>
            <a:off x="-4234" y="3275013"/>
            <a:ext cx="4656667" cy="3492500"/>
          </a:xfrm>
          <a:prstGeom prst="rect">
            <a:avLst/>
          </a:prstGeom>
          <a:noFill/>
        </p:spPr>
      </p:pic>
      <p:sp>
        <p:nvSpPr>
          <p:cNvPr id="5" name="Title Placeholder 1"/>
          <p:cNvSpPr>
            <a:spLocks noGrp="1"/>
          </p:cNvSpPr>
          <p:nvPr>
            <p:ph type="title"/>
          </p:nvPr>
        </p:nvSpPr>
        <p:spPr>
          <a:xfrm>
            <a:off x="4149235" y="4601309"/>
            <a:ext cx="7515551" cy="927417"/>
          </a:xfrm>
          <a:prstGeom prst="rect">
            <a:avLst/>
          </a:prstGeom>
        </p:spPr>
        <p:txBody>
          <a:bodyPr lIns="91440" rIns="91440" rtlCol="0">
            <a:noAutofit/>
          </a:bodyPr>
          <a:lstStyle>
            <a:lvl1pPr algn="r">
              <a:defRPr sz="1800" b="1" i="0">
                <a:solidFill>
                  <a:srgbClr val="000000"/>
                </a:solidFill>
                <a:latin typeface="Arial"/>
                <a:cs typeface="Arial"/>
              </a:defRPr>
            </a:lvl1pPr>
          </a:lstStyle>
          <a:p>
            <a:r>
              <a:rPr lang="en-US" dirty="0" err="1"/>
              <a:t>Click to edit Master title style</a:t>
            </a:r>
            <a:endParaRPr lang="en-US" dirty="0"/>
          </a:p>
        </p:txBody>
      </p:sp>
    </p:spTree>
    <p:extLst>
      <p:ext uri="{BB962C8B-B14F-4D97-AF65-F5344CB8AC3E}">
        <p14:creationId xmlns:p14="http://schemas.microsoft.com/office/powerpoint/2010/main" val="12829502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4" name="Straight Connector 7"/>
          <p:cNvCxnSpPr/>
          <p:nvPr userDrawn="1"/>
        </p:nvCxnSpPr>
        <p:spPr>
          <a:xfrm>
            <a:off x="594785" y="5554663"/>
            <a:ext cx="11070167" cy="0"/>
          </a:xfrm>
          <a:prstGeom prst="line">
            <a:avLst/>
          </a:prstGeom>
          <a:ln w="22225" cmpd="sng">
            <a:solidFill>
              <a:schemeClr val="tx1">
                <a:lumMod val="75000"/>
              </a:schemeClr>
            </a:solidFill>
            <a:prstDash val="dot"/>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9" name="Text Placeholder 2"/>
          <p:cNvSpPr>
            <a:spLocks noGrp="1"/>
          </p:cNvSpPr>
          <p:nvPr>
            <p:ph idx="1"/>
          </p:nvPr>
        </p:nvSpPr>
        <p:spPr>
          <a:xfrm>
            <a:off x="593882" y="5706849"/>
            <a:ext cx="11070903" cy="529358"/>
          </a:xfrm>
          <a:prstGeom prst="rect">
            <a:avLst/>
          </a:prstGeom>
        </p:spPr>
        <p:txBody>
          <a:bodyPr lIns="0" tIns="0" rIns="0" bIns="0"/>
          <a:lstStyle>
            <a:lvl1pPr>
              <a:lnSpc>
                <a:spcPts val="1700"/>
              </a:lnSpc>
              <a:spcBef>
                <a:spcPts val="0"/>
              </a:spcBef>
              <a:defRPr lang="en-US" sz="1600" b="1" i="0" kern="1200" spc="0" dirty="0" smtClean="0">
                <a:solidFill>
                  <a:schemeClr val="tx1">
                    <a:lumMod val="75000"/>
                  </a:schemeClr>
                </a:solidFill>
                <a:latin typeface="Arial"/>
                <a:ea typeface="+mn-ea"/>
                <a:cs typeface="Arial"/>
              </a:defRPr>
            </a:lvl1pPr>
          </a:lstStyle>
          <a:p>
            <a:pPr lvl="0"/>
            <a:r>
              <a:rPr lang="en-US" dirty="0"/>
              <a:t>Click to edit Master text styles</a:t>
            </a:r>
          </a:p>
        </p:txBody>
      </p:sp>
      <p:sp>
        <p:nvSpPr>
          <p:cNvPr id="5" name="Slide Number Placeholder 2"/>
          <p:cNvSpPr>
            <a:spLocks noGrp="1"/>
          </p:cNvSpPr>
          <p:nvPr>
            <p:ph type="sldNum" sz="quarter" idx="10"/>
          </p:nvPr>
        </p:nvSpPr>
        <p:spPr/>
        <p:txBody>
          <a:bodyPr/>
          <a:lstStyle>
            <a:lvl1pPr>
              <a:defRPr/>
            </a:lvl1pPr>
          </a:lstStyle>
          <a:p>
            <a:pPr>
              <a:defRPr/>
            </a:pPr>
            <a:fld id="{C927A3BF-BF7F-4D80-9466-D4EEA03072E6}" type="slidenum">
              <a:rPr lang="en-US"/>
              <a:pPr>
                <a:defRPr/>
              </a:pPr>
              <a:t>‹#›</a:t>
            </a:fld>
            <a:endParaRPr lang="en-US" dirty="0"/>
          </a:p>
        </p:txBody>
      </p:sp>
    </p:spTree>
    <p:extLst>
      <p:ext uri="{BB962C8B-B14F-4D97-AF65-F5344CB8AC3E}">
        <p14:creationId xmlns:p14="http://schemas.microsoft.com/office/powerpoint/2010/main" val="42910707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29572089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60F2C04F-AFFE-4120-8FB8-AC74306DD1A8}" type="slidenum">
              <a:rPr lang="en-US"/>
              <a:pPr>
                <a:defRPr/>
              </a:pPr>
              <a:t>‹#›</a:t>
            </a:fld>
            <a:endParaRPr lang="en-US" dirty="0"/>
          </a:p>
        </p:txBody>
      </p:sp>
    </p:spTree>
    <p:extLst>
      <p:ext uri="{BB962C8B-B14F-4D97-AF65-F5344CB8AC3E}">
        <p14:creationId xmlns:p14="http://schemas.microsoft.com/office/powerpoint/2010/main" val="1401192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D5CAA8C-BECC-4CC5-AF9D-016565D49B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35455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4" name="Rectangle 9"/>
          <p:cNvSpPr/>
          <p:nvPr userDrawn="1"/>
        </p:nvSpPr>
        <p:spPr>
          <a:xfrm>
            <a:off x="404284" y="-9525"/>
            <a:ext cx="11410949"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1350" dirty="0"/>
          </a:p>
        </p:txBody>
      </p:sp>
      <p:pic>
        <p:nvPicPr>
          <p:cNvPr id="6" name="Picture 6" descr="CIF-icon-RGB.eps"/>
          <p:cNvPicPr>
            <a:picLocks noChangeAspect="1"/>
          </p:cNvPicPr>
          <p:nvPr userDrawn="1"/>
        </p:nvPicPr>
        <p:blipFill>
          <a:blip r:embed="rId3"/>
          <a:srcRect/>
          <a:stretch>
            <a:fillRect/>
          </a:stretch>
        </p:blipFill>
        <p:spPr bwMode="auto">
          <a:xfrm>
            <a:off x="573619" y="39688"/>
            <a:ext cx="1138767" cy="995362"/>
          </a:xfrm>
          <a:prstGeom prst="rect">
            <a:avLst/>
          </a:prstGeom>
          <a:noFill/>
          <a:ln w="9525">
            <a:noFill/>
            <a:miter lim="800000"/>
            <a:headEnd/>
            <a:tailEnd/>
          </a:ln>
        </p:spPr>
      </p:pic>
      <p:sp>
        <p:nvSpPr>
          <p:cNvPr id="7" name="TextBox 8"/>
          <p:cNvSpPr txBox="1"/>
          <p:nvPr userDrawn="1"/>
        </p:nvSpPr>
        <p:spPr>
          <a:xfrm>
            <a:off x="289984" y="6516689"/>
            <a:ext cx="6874933" cy="196208"/>
          </a:xfrm>
          <a:prstGeom prst="rect">
            <a:avLst/>
          </a:prstGeom>
          <a:noFill/>
        </p:spPr>
        <p:txBody>
          <a:bodyPr>
            <a:spAutoFit/>
          </a:bodyPr>
          <a:lstStyle/>
          <a:p>
            <a:pPr fontAlgn="auto">
              <a:spcBef>
                <a:spcPts val="0"/>
              </a:spcBef>
              <a:spcAft>
                <a:spcPts val="0"/>
              </a:spcAft>
              <a:defRPr/>
            </a:pPr>
            <a:r>
              <a:rPr lang="en-US" sz="675" dirty="0">
                <a:solidFill>
                  <a:srgbClr val="332F21"/>
                </a:solidFill>
                <a:latin typeface="+mn-lt"/>
                <a:cs typeface="+mn-cs"/>
              </a:rPr>
              <a:t>An Initiative of FSG and Aspen Institute Forum for Community Solutions</a:t>
            </a:r>
          </a:p>
        </p:txBody>
      </p:sp>
      <p:sp>
        <p:nvSpPr>
          <p:cNvPr id="8" name="Rectangle 3"/>
          <p:cNvSpPr/>
          <p:nvPr userDrawn="1"/>
        </p:nvSpPr>
        <p:spPr>
          <a:xfrm>
            <a:off x="0" y="0"/>
            <a:ext cx="12192000" cy="5543550"/>
          </a:xfrm>
          <a:prstGeom prst="rect">
            <a:avLst/>
          </a:prstGeom>
          <a:solidFill>
            <a:srgbClr val="C1C6C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9" name="Rectangle 8"/>
          <p:cNvSpPr/>
          <p:nvPr userDrawn="1"/>
        </p:nvSpPr>
        <p:spPr>
          <a:xfrm>
            <a:off x="0" y="5543550"/>
            <a:ext cx="12192000" cy="131445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10" name="TextBox 1"/>
          <p:cNvSpPr txBox="1"/>
          <p:nvPr userDrawn="1"/>
        </p:nvSpPr>
        <p:spPr>
          <a:xfrm>
            <a:off x="3378200" y="2709864"/>
            <a:ext cx="3233578" cy="300082"/>
          </a:xfrm>
          <a:prstGeom prst="rect">
            <a:avLst/>
          </a:prstGeom>
          <a:noFill/>
        </p:spPr>
        <p:txBody>
          <a:bodyPr wrap="none">
            <a:spAutoFit/>
          </a:bodyPr>
          <a:lstStyle/>
          <a:p>
            <a:pPr fontAlgn="auto">
              <a:spcBef>
                <a:spcPts val="0"/>
              </a:spcBef>
              <a:spcAft>
                <a:spcPts val="0"/>
              </a:spcAft>
              <a:defRPr/>
            </a:pPr>
            <a:r>
              <a:rPr lang="en-US" sz="1350" dirty="0">
                <a:solidFill>
                  <a:schemeClr val="accent3">
                    <a:lumMod val="50000"/>
                  </a:schemeClr>
                </a:solidFill>
                <a:latin typeface="+mn-lt"/>
                <a:cs typeface="+mn-cs"/>
              </a:rPr>
              <a:t>Crop image to proportions of grey panel</a:t>
            </a:r>
          </a:p>
        </p:txBody>
      </p:sp>
      <p:pic>
        <p:nvPicPr>
          <p:cNvPr id="11" name="Picture 7" descr="CIF-RGB.eps"/>
          <p:cNvPicPr>
            <a:picLocks noChangeAspect="1"/>
          </p:cNvPicPr>
          <p:nvPr userDrawn="1"/>
        </p:nvPicPr>
        <p:blipFill>
          <a:blip r:embed="rId4"/>
          <a:srcRect/>
          <a:stretch>
            <a:fillRect/>
          </a:stretch>
        </p:blipFill>
        <p:spPr bwMode="auto">
          <a:xfrm>
            <a:off x="400051" y="5715000"/>
            <a:ext cx="4828116" cy="965200"/>
          </a:xfrm>
          <a:prstGeom prst="rect">
            <a:avLst/>
          </a:prstGeom>
          <a:noFill/>
          <a:ln w="9525">
            <a:noFill/>
            <a:miter lim="800000"/>
            <a:headEnd/>
            <a:tailEnd/>
          </a:ln>
        </p:spPr>
      </p:pic>
      <p:sp>
        <p:nvSpPr>
          <p:cNvPr id="5" name="Title Placeholder 1"/>
          <p:cNvSpPr>
            <a:spLocks noGrp="1"/>
          </p:cNvSpPr>
          <p:nvPr>
            <p:ph type="title"/>
          </p:nvPr>
        </p:nvSpPr>
        <p:spPr>
          <a:xfrm>
            <a:off x="7510434" y="5710931"/>
            <a:ext cx="4382745" cy="979312"/>
          </a:xfrm>
          <a:prstGeom prst="rect">
            <a:avLst/>
          </a:prstGeom>
        </p:spPr>
        <p:txBody>
          <a:bodyPr tIns="0" bIns="0" rtlCol="0">
            <a:noAutofit/>
          </a:bodyPr>
          <a:lstStyle>
            <a:lvl1pPr algn="l">
              <a:lnSpc>
                <a:spcPts val="1275"/>
              </a:lnSpc>
              <a:defRPr sz="1050">
                <a:solidFill>
                  <a:srgbClr val="253746"/>
                </a:solidFill>
              </a:defRPr>
            </a:lvl1pPr>
          </a:lstStyle>
          <a:p>
            <a:r>
              <a:rPr lang="en-US" dirty="0"/>
              <a:t>Click to edit Master title style</a:t>
            </a:r>
          </a:p>
        </p:txBody>
      </p:sp>
    </p:spTree>
    <p:extLst>
      <p:ext uri="{BB962C8B-B14F-4D97-AF65-F5344CB8AC3E}">
        <p14:creationId xmlns:p14="http://schemas.microsoft.com/office/powerpoint/2010/main" val="18609283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4" name="Rectangle 9"/>
          <p:cNvSpPr/>
          <p:nvPr userDrawn="1"/>
        </p:nvSpPr>
        <p:spPr>
          <a:xfrm>
            <a:off x="404284" y="-9525"/>
            <a:ext cx="11410949"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1350" dirty="0"/>
          </a:p>
        </p:txBody>
      </p:sp>
      <p:pic>
        <p:nvPicPr>
          <p:cNvPr id="6" name="Picture 6" descr="CIF-icon-RGB.eps"/>
          <p:cNvPicPr>
            <a:picLocks noChangeAspect="1"/>
          </p:cNvPicPr>
          <p:nvPr userDrawn="1"/>
        </p:nvPicPr>
        <p:blipFill>
          <a:blip r:embed="rId3"/>
          <a:srcRect/>
          <a:stretch>
            <a:fillRect/>
          </a:stretch>
        </p:blipFill>
        <p:spPr bwMode="auto">
          <a:xfrm>
            <a:off x="573619" y="39688"/>
            <a:ext cx="1138767" cy="995362"/>
          </a:xfrm>
          <a:prstGeom prst="rect">
            <a:avLst/>
          </a:prstGeom>
          <a:noFill/>
          <a:ln w="9525">
            <a:noFill/>
            <a:miter lim="800000"/>
            <a:headEnd/>
            <a:tailEnd/>
          </a:ln>
        </p:spPr>
      </p:pic>
      <p:sp>
        <p:nvSpPr>
          <p:cNvPr id="7" name="TextBox 8"/>
          <p:cNvSpPr txBox="1"/>
          <p:nvPr userDrawn="1"/>
        </p:nvSpPr>
        <p:spPr>
          <a:xfrm>
            <a:off x="289984" y="6516689"/>
            <a:ext cx="6874933" cy="196208"/>
          </a:xfrm>
          <a:prstGeom prst="rect">
            <a:avLst/>
          </a:prstGeom>
          <a:noFill/>
        </p:spPr>
        <p:txBody>
          <a:bodyPr>
            <a:spAutoFit/>
          </a:bodyPr>
          <a:lstStyle/>
          <a:p>
            <a:pPr fontAlgn="auto">
              <a:spcBef>
                <a:spcPts val="0"/>
              </a:spcBef>
              <a:spcAft>
                <a:spcPts val="0"/>
              </a:spcAft>
              <a:defRPr/>
            </a:pPr>
            <a:r>
              <a:rPr lang="en-US" sz="675" dirty="0">
                <a:solidFill>
                  <a:srgbClr val="332F21"/>
                </a:solidFill>
                <a:latin typeface="+mn-lt"/>
                <a:cs typeface="+mn-cs"/>
              </a:rPr>
              <a:t>An Initiative of FSG and Aspen Institute Forum for Community Solutions</a:t>
            </a:r>
          </a:p>
        </p:txBody>
      </p:sp>
      <p:sp>
        <p:nvSpPr>
          <p:cNvPr id="8" name="Rectangle 3"/>
          <p:cNvSpPr/>
          <p:nvPr userDrawn="1"/>
        </p:nvSpPr>
        <p:spPr>
          <a:xfrm>
            <a:off x="0" y="0"/>
            <a:ext cx="12192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9" name="Rectangle 6"/>
          <p:cNvSpPr/>
          <p:nvPr userDrawn="1"/>
        </p:nvSpPr>
        <p:spPr>
          <a:xfrm>
            <a:off x="2937935" y="2697166"/>
            <a:ext cx="6316133" cy="14636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dirty="0"/>
          </a:p>
        </p:txBody>
      </p:sp>
      <p:pic>
        <p:nvPicPr>
          <p:cNvPr id="10" name="Picture 5" descr="CIF-RGB.eps"/>
          <p:cNvPicPr>
            <a:picLocks noChangeAspect="1"/>
          </p:cNvPicPr>
          <p:nvPr userDrawn="1"/>
        </p:nvPicPr>
        <p:blipFill>
          <a:blip r:embed="rId4"/>
          <a:srcRect/>
          <a:stretch>
            <a:fillRect/>
          </a:stretch>
        </p:blipFill>
        <p:spPr bwMode="auto">
          <a:xfrm>
            <a:off x="3206753" y="2851153"/>
            <a:ext cx="5759449" cy="1152525"/>
          </a:xfrm>
          <a:prstGeom prst="rect">
            <a:avLst/>
          </a:prstGeom>
          <a:noFill/>
          <a:ln w="9525">
            <a:noFill/>
            <a:miter lim="800000"/>
            <a:headEnd/>
            <a:tailEnd/>
          </a:ln>
        </p:spPr>
      </p:pic>
      <p:sp>
        <p:nvSpPr>
          <p:cNvPr id="5" name="Title Placeholder 1"/>
          <p:cNvSpPr>
            <a:spLocks noGrp="1"/>
          </p:cNvSpPr>
          <p:nvPr>
            <p:ph type="title"/>
          </p:nvPr>
        </p:nvSpPr>
        <p:spPr>
          <a:xfrm>
            <a:off x="2938697" y="4277837"/>
            <a:ext cx="6314611" cy="1154479"/>
          </a:xfrm>
          <a:prstGeom prst="rect">
            <a:avLst/>
          </a:prstGeom>
        </p:spPr>
        <p:txBody>
          <a:bodyPr tIns="0" bIns="0" rtlCol="0" anchor="t">
            <a:noAutofit/>
          </a:bodyPr>
          <a:lstStyle>
            <a:lvl1pPr algn="ctr">
              <a:defRPr sz="1350">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40774014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4" name="Rectangle 9"/>
          <p:cNvSpPr/>
          <p:nvPr userDrawn="1"/>
        </p:nvSpPr>
        <p:spPr>
          <a:xfrm>
            <a:off x="404284" y="-9525"/>
            <a:ext cx="11410949"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1350" dirty="0"/>
          </a:p>
        </p:txBody>
      </p:sp>
      <p:pic>
        <p:nvPicPr>
          <p:cNvPr id="6" name="Picture 6" descr="CIF-icon-RGB.eps"/>
          <p:cNvPicPr>
            <a:picLocks noChangeAspect="1"/>
          </p:cNvPicPr>
          <p:nvPr userDrawn="1"/>
        </p:nvPicPr>
        <p:blipFill>
          <a:blip r:embed="rId3"/>
          <a:srcRect/>
          <a:stretch>
            <a:fillRect/>
          </a:stretch>
        </p:blipFill>
        <p:spPr bwMode="auto">
          <a:xfrm>
            <a:off x="573619" y="39688"/>
            <a:ext cx="1138767" cy="995362"/>
          </a:xfrm>
          <a:prstGeom prst="rect">
            <a:avLst/>
          </a:prstGeom>
          <a:noFill/>
          <a:ln w="9525">
            <a:noFill/>
            <a:miter lim="800000"/>
            <a:headEnd/>
            <a:tailEnd/>
          </a:ln>
        </p:spPr>
      </p:pic>
      <p:sp>
        <p:nvSpPr>
          <p:cNvPr id="7" name="TextBox 8"/>
          <p:cNvSpPr txBox="1"/>
          <p:nvPr userDrawn="1"/>
        </p:nvSpPr>
        <p:spPr>
          <a:xfrm>
            <a:off x="289984" y="6516689"/>
            <a:ext cx="6874933" cy="196208"/>
          </a:xfrm>
          <a:prstGeom prst="rect">
            <a:avLst/>
          </a:prstGeom>
          <a:noFill/>
        </p:spPr>
        <p:txBody>
          <a:bodyPr>
            <a:spAutoFit/>
          </a:bodyPr>
          <a:lstStyle/>
          <a:p>
            <a:pPr fontAlgn="auto">
              <a:spcBef>
                <a:spcPts val="0"/>
              </a:spcBef>
              <a:spcAft>
                <a:spcPts val="0"/>
              </a:spcAft>
              <a:defRPr/>
            </a:pPr>
            <a:r>
              <a:rPr lang="en-US" sz="675" dirty="0">
                <a:solidFill>
                  <a:srgbClr val="332F21"/>
                </a:solidFill>
                <a:latin typeface="+mn-lt"/>
                <a:cs typeface="+mn-cs"/>
              </a:rPr>
              <a:t>An Initiative of FSG and Aspen Institute Forum for Community Solutions</a:t>
            </a:r>
          </a:p>
        </p:txBody>
      </p:sp>
      <p:sp>
        <p:nvSpPr>
          <p:cNvPr id="8" name="Rectangle 3"/>
          <p:cNvSpPr/>
          <p:nvPr userDrawn="1"/>
        </p:nvSpPr>
        <p:spPr>
          <a:xfrm>
            <a:off x="0" y="0"/>
            <a:ext cx="12192000" cy="6858000"/>
          </a:xfrm>
          <a:prstGeom prst="rect">
            <a:avLst/>
          </a:prstGeom>
          <a:solidFill>
            <a:schemeClr val="tx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dirty="0">
              <a:solidFill>
                <a:schemeClr val="tx1"/>
              </a:solidFill>
            </a:endParaRPr>
          </a:p>
        </p:txBody>
      </p:sp>
      <p:sp>
        <p:nvSpPr>
          <p:cNvPr id="9" name="Rectangle 6"/>
          <p:cNvSpPr/>
          <p:nvPr userDrawn="1"/>
        </p:nvSpPr>
        <p:spPr>
          <a:xfrm>
            <a:off x="2937935" y="2697166"/>
            <a:ext cx="6316133" cy="14636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dirty="0"/>
          </a:p>
        </p:txBody>
      </p:sp>
      <p:pic>
        <p:nvPicPr>
          <p:cNvPr id="10" name="Picture 5" descr="CIF-RGB.eps"/>
          <p:cNvPicPr>
            <a:picLocks noChangeAspect="1"/>
          </p:cNvPicPr>
          <p:nvPr userDrawn="1"/>
        </p:nvPicPr>
        <p:blipFill>
          <a:blip r:embed="rId4"/>
          <a:srcRect/>
          <a:stretch>
            <a:fillRect/>
          </a:stretch>
        </p:blipFill>
        <p:spPr bwMode="auto">
          <a:xfrm>
            <a:off x="3206753" y="2851153"/>
            <a:ext cx="5759449" cy="1152525"/>
          </a:xfrm>
          <a:prstGeom prst="rect">
            <a:avLst/>
          </a:prstGeom>
          <a:noFill/>
          <a:ln w="9525">
            <a:noFill/>
            <a:miter lim="800000"/>
            <a:headEnd/>
            <a:tailEnd/>
          </a:ln>
        </p:spPr>
      </p:pic>
      <p:sp>
        <p:nvSpPr>
          <p:cNvPr id="5" name="Title Placeholder 1"/>
          <p:cNvSpPr>
            <a:spLocks noGrp="1"/>
          </p:cNvSpPr>
          <p:nvPr>
            <p:ph type="title"/>
          </p:nvPr>
        </p:nvSpPr>
        <p:spPr>
          <a:xfrm>
            <a:off x="2938697" y="4277837"/>
            <a:ext cx="6314611" cy="1154479"/>
          </a:xfrm>
          <a:prstGeom prst="rect">
            <a:avLst/>
          </a:prstGeom>
        </p:spPr>
        <p:txBody>
          <a:bodyPr tIns="0" bIns="0" rtlCol="0" anchor="t">
            <a:noAutofit/>
          </a:bodyPr>
          <a:lstStyle>
            <a:lvl1pPr algn="ctr">
              <a:tabLst>
                <a:tab pos="1760935" algn="l"/>
              </a:tabLst>
              <a:defRPr sz="135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4773236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4" name="Rectangle 9"/>
          <p:cNvSpPr/>
          <p:nvPr userDrawn="1"/>
        </p:nvSpPr>
        <p:spPr>
          <a:xfrm>
            <a:off x="404284" y="-9525"/>
            <a:ext cx="11410949"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1350" dirty="0"/>
          </a:p>
        </p:txBody>
      </p:sp>
      <p:pic>
        <p:nvPicPr>
          <p:cNvPr id="6" name="Picture 6" descr="CIF-icon-RGB.eps"/>
          <p:cNvPicPr>
            <a:picLocks noChangeAspect="1"/>
          </p:cNvPicPr>
          <p:nvPr userDrawn="1"/>
        </p:nvPicPr>
        <p:blipFill>
          <a:blip r:embed="rId3"/>
          <a:srcRect/>
          <a:stretch>
            <a:fillRect/>
          </a:stretch>
        </p:blipFill>
        <p:spPr bwMode="auto">
          <a:xfrm>
            <a:off x="573619" y="39688"/>
            <a:ext cx="1138767" cy="995362"/>
          </a:xfrm>
          <a:prstGeom prst="rect">
            <a:avLst/>
          </a:prstGeom>
          <a:noFill/>
          <a:ln w="9525">
            <a:noFill/>
            <a:miter lim="800000"/>
            <a:headEnd/>
            <a:tailEnd/>
          </a:ln>
        </p:spPr>
      </p:pic>
      <p:sp>
        <p:nvSpPr>
          <p:cNvPr id="7" name="TextBox 8"/>
          <p:cNvSpPr txBox="1"/>
          <p:nvPr userDrawn="1"/>
        </p:nvSpPr>
        <p:spPr>
          <a:xfrm>
            <a:off x="289984" y="6516689"/>
            <a:ext cx="6874933" cy="196208"/>
          </a:xfrm>
          <a:prstGeom prst="rect">
            <a:avLst/>
          </a:prstGeom>
          <a:noFill/>
        </p:spPr>
        <p:txBody>
          <a:bodyPr>
            <a:spAutoFit/>
          </a:bodyPr>
          <a:lstStyle/>
          <a:p>
            <a:pPr fontAlgn="auto">
              <a:spcBef>
                <a:spcPts val="0"/>
              </a:spcBef>
              <a:spcAft>
                <a:spcPts val="0"/>
              </a:spcAft>
              <a:defRPr/>
            </a:pPr>
            <a:r>
              <a:rPr lang="en-US" sz="675" dirty="0">
                <a:solidFill>
                  <a:srgbClr val="332F21"/>
                </a:solidFill>
                <a:latin typeface="+mn-lt"/>
                <a:cs typeface="+mn-cs"/>
              </a:rPr>
              <a:t>An Initiative of FSG and Aspen Institute Forum for Community Solutions</a:t>
            </a:r>
          </a:p>
        </p:txBody>
      </p:sp>
      <p:sp>
        <p:nvSpPr>
          <p:cNvPr id="8" name="Rectangle 3"/>
          <p:cNvSpPr/>
          <p:nvPr userDrawn="1"/>
        </p:nvSpPr>
        <p:spPr>
          <a:xfrm>
            <a:off x="0" y="0"/>
            <a:ext cx="12192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dirty="0">
              <a:solidFill>
                <a:schemeClr val="tx1"/>
              </a:solidFill>
            </a:endParaRPr>
          </a:p>
        </p:txBody>
      </p:sp>
      <p:pic>
        <p:nvPicPr>
          <p:cNvPr id="9" name="Picture 7" descr="CIF-RGB.eps"/>
          <p:cNvPicPr>
            <a:picLocks noChangeAspect="1"/>
          </p:cNvPicPr>
          <p:nvPr userDrawn="1"/>
        </p:nvPicPr>
        <p:blipFill>
          <a:blip r:embed="rId4"/>
          <a:srcRect/>
          <a:stretch>
            <a:fillRect/>
          </a:stretch>
        </p:blipFill>
        <p:spPr bwMode="auto">
          <a:xfrm>
            <a:off x="1773769" y="2568575"/>
            <a:ext cx="8606367" cy="1720850"/>
          </a:xfrm>
          <a:prstGeom prst="rect">
            <a:avLst/>
          </a:prstGeom>
          <a:noFill/>
          <a:ln w="9525">
            <a:noFill/>
            <a:miter lim="800000"/>
            <a:headEnd/>
            <a:tailEnd/>
          </a:ln>
        </p:spPr>
      </p:pic>
      <p:sp>
        <p:nvSpPr>
          <p:cNvPr id="5" name="Title Placeholder 1"/>
          <p:cNvSpPr>
            <a:spLocks noGrp="1"/>
          </p:cNvSpPr>
          <p:nvPr>
            <p:ph type="title"/>
          </p:nvPr>
        </p:nvSpPr>
        <p:spPr>
          <a:xfrm>
            <a:off x="1793203" y="5760832"/>
            <a:ext cx="8605596" cy="918904"/>
          </a:xfrm>
          <a:prstGeom prst="rect">
            <a:avLst/>
          </a:prstGeom>
        </p:spPr>
        <p:txBody>
          <a:bodyPr tIns="0" bIns="0" rtlCol="0" anchor="t">
            <a:noAutofit/>
          </a:bodyPr>
          <a:lstStyle>
            <a:lvl1pPr algn="l">
              <a:tabLst>
                <a:tab pos="1760935" algn="l"/>
              </a:tabLst>
              <a:defRPr sz="1050">
                <a:solidFill>
                  <a:schemeClr val="tx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20762923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4" name="Rectangle 9"/>
          <p:cNvSpPr/>
          <p:nvPr userDrawn="1"/>
        </p:nvSpPr>
        <p:spPr>
          <a:xfrm>
            <a:off x="404284" y="-9525"/>
            <a:ext cx="11410949"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1350" dirty="0"/>
          </a:p>
        </p:txBody>
      </p:sp>
      <p:pic>
        <p:nvPicPr>
          <p:cNvPr id="6" name="Picture 6" descr="CIF-icon-RGB.eps"/>
          <p:cNvPicPr>
            <a:picLocks noChangeAspect="1"/>
          </p:cNvPicPr>
          <p:nvPr userDrawn="1"/>
        </p:nvPicPr>
        <p:blipFill>
          <a:blip r:embed="rId3"/>
          <a:srcRect/>
          <a:stretch>
            <a:fillRect/>
          </a:stretch>
        </p:blipFill>
        <p:spPr bwMode="auto">
          <a:xfrm>
            <a:off x="573619" y="39688"/>
            <a:ext cx="1138767" cy="995362"/>
          </a:xfrm>
          <a:prstGeom prst="rect">
            <a:avLst/>
          </a:prstGeom>
          <a:noFill/>
          <a:ln w="9525">
            <a:noFill/>
            <a:miter lim="800000"/>
            <a:headEnd/>
            <a:tailEnd/>
          </a:ln>
        </p:spPr>
      </p:pic>
      <p:sp>
        <p:nvSpPr>
          <p:cNvPr id="7" name="TextBox 8"/>
          <p:cNvSpPr txBox="1"/>
          <p:nvPr userDrawn="1"/>
        </p:nvSpPr>
        <p:spPr>
          <a:xfrm>
            <a:off x="289984" y="6516689"/>
            <a:ext cx="6874933" cy="196208"/>
          </a:xfrm>
          <a:prstGeom prst="rect">
            <a:avLst/>
          </a:prstGeom>
          <a:noFill/>
        </p:spPr>
        <p:txBody>
          <a:bodyPr>
            <a:spAutoFit/>
          </a:bodyPr>
          <a:lstStyle/>
          <a:p>
            <a:pPr fontAlgn="auto">
              <a:spcBef>
                <a:spcPts val="0"/>
              </a:spcBef>
              <a:spcAft>
                <a:spcPts val="0"/>
              </a:spcAft>
              <a:defRPr/>
            </a:pPr>
            <a:r>
              <a:rPr lang="en-US" sz="675" dirty="0">
                <a:solidFill>
                  <a:srgbClr val="332F21"/>
                </a:solidFill>
                <a:latin typeface="+mn-lt"/>
                <a:cs typeface="+mn-cs"/>
              </a:rPr>
              <a:t>An Initiative of FSG and Aspen Institute Forum for Community Solutions</a:t>
            </a:r>
          </a:p>
        </p:txBody>
      </p:sp>
      <p:sp>
        <p:nvSpPr>
          <p:cNvPr id="8" name="Rectangle 6"/>
          <p:cNvSpPr/>
          <p:nvPr userDrawn="1"/>
        </p:nvSpPr>
        <p:spPr>
          <a:xfrm>
            <a:off x="0" y="0"/>
            <a:ext cx="12192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dirty="0"/>
          </a:p>
        </p:txBody>
      </p:sp>
      <p:pic>
        <p:nvPicPr>
          <p:cNvPr id="9" name="Picture 10" descr="CIF-icon-RGB-gry"/>
          <p:cNvPicPr>
            <a:picLocks noChangeAspect="1" noChangeArrowheads="1"/>
          </p:cNvPicPr>
          <p:nvPr userDrawn="1"/>
        </p:nvPicPr>
        <p:blipFill>
          <a:blip r:embed="rId4"/>
          <a:srcRect/>
          <a:stretch>
            <a:fillRect/>
          </a:stretch>
        </p:blipFill>
        <p:spPr bwMode="auto">
          <a:xfrm>
            <a:off x="-23284" y="3246438"/>
            <a:ext cx="4715935" cy="3536950"/>
          </a:xfrm>
          <a:prstGeom prst="rect">
            <a:avLst/>
          </a:prstGeom>
          <a:noFill/>
          <a:ln w="9525">
            <a:noFill/>
            <a:miter lim="800000"/>
            <a:headEnd/>
            <a:tailEnd/>
          </a:ln>
        </p:spPr>
      </p:pic>
      <p:sp>
        <p:nvSpPr>
          <p:cNvPr id="5" name="Title Placeholder 1"/>
          <p:cNvSpPr>
            <a:spLocks noGrp="1"/>
          </p:cNvSpPr>
          <p:nvPr>
            <p:ph type="title"/>
          </p:nvPr>
        </p:nvSpPr>
        <p:spPr>
          <a:xfrm>
            <a:off x="4149235" y="4467413"/>
            <a:ext cx="7515552" cy="1105646"/>
          </a:xfrm>
          <a:prstGeom prst="rect">
            <a:avLst/>
          </a:prstGeom>
        </p:spPr>
        <p:txBody>
          <a:bodyPr lIns="91440" rIns="91440" rtlCol="0">
            <a:noAutofit/>
          </a:bodyPr>
          <a:lstStyle>
            <a:lvl1pPr algn="r">
              <a:lnSpc>
                <a:spcPts val="1500"/>
              </a:lnSpc>
              <a:defRPr sz="1350" b="1" i="0">
                <a:solidFill>
                  <a:schemeClr val="bg2"/>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4069429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4" name="Rectangle 9"/>
          <p:cNvSpPr/>
          <p:nvPr userDrawn="1"/>
        </p:nvSpPr>
        <p:spPr>
          <a:xfrm>
            <a:off x="404284" y="-9525"/>
            <a:ext cx="11410949"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1350" dirty="0"/>
          </a:p>
        </p:txBody>
      </p:sp>
      <p:pic>
        <p:nvPicPr>
          <p:cNvPr id="6" name="Picture 6" descr="CIF-icon-RGB.eps"/>
          <p:cNvPicPr>
            <a:picLocks noChangeAspect="1"/>
          </p:cNvPicPr>
          <p:nvPr userDrawn="1"/>
        </p:nvPicPr>
        <p:blipFill>
          <a:blip r:embed="rId3"/>
          <a:srcRect/>
          <a:stretch>
            <a:fillRect/>
          </a:stretch>
        </p:blipFill>
        <p:spPr bwMode="auto">
          <a:xfrm>
            <a:off x="573619" y="39688"/>
            <a:ext cx="1138767" cy="995362"/>
          </a:xfrm>
          <a:prstGeom prst="rect">
            <a:avLst/>
          </a:prstGeom>
          <a:noFill/>
          <a:ln w="9525">
            <a:noFill/>
            <a:miter lim="800000"/>
            <a:headEnd/>
            <a:tailEnd/>
          </a:ln>
        </p:spPr>
      </p:pic>
      <p:sp>
        <p:nvSpPr>
          <p:cNvPr id="7" name="TextBox 8"/>
          <p:cNvSpPr txBox="1"/>
          <p:nvPr userDrawn="1"/>
        </p:nvSpPr>
        <p:spPr>
          <a:xfrm>
            <a:off x="289984" y="6516689"/>
            <a:ext cx="6874933" cy="196208"/>
          </a:xfrm>
          <a:prstGeom prst="rect">
            <a:avLst/>
          </a:prstGeom>
          <a:noFill/>
        </p:spPr>
        <p:txBody>
          <a:bodyPr>
            <a:spAutoFit/>
          </a:bodyPr>
          <a:lstStyle/>
          <a:p>
            <a:pPr fontAlgn="auto">
              <a:spcBef>
                <a:spcPts val="0"/>
              </a:spcBef>
              <a:spcAft>
                <a:spcPts val="0"/>
              </a:spcAft>
              <a:defRPr/>
            </a:pPr>
            <a:r>
              <a:rPr lang="en-US" sz="675" dirty="0">
                <a:solidFill>
                  <a:srgbClr val="332F21"/>
                </a:solidFill>
                <a:latin typeface="+mn-lt"/>
                <a:cs typeface="+mn-cs"/>
              </a:rPr>
              <a:t>An Initiative of FSG and Aspen Institute Forum for Community Solutions</a:t>
            </a:r>
          </a:p>
        </p:txBody>
      </p:sp>
      <p:sp>
        <p:nvSpPr>
          <p:cNvPr id="8" name="Rectangle 3"/>
          <p:cNvSpPr/>
          <p:nvPr userDrawn="1"/>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dirty="0">
              <a:solidFill>
                <a:schemeClr val="tx1"/>
              </a:solidFill>
            </a:endParaRPr>
          </a:p>
        </p:txBody>
      </p:sp>
      <p:pic>
        <p:nvPicPr>
          <p:cNvPr id="9" name="Picture 10" descr="CIF-icon-RGB"/>
          <p:cNvPicPr>
            <a:picLocks noChangeAspect="1" noChangeArrowheads="1"/>
          </p:cNvPicPr>
          <p:nvPr userDrawn="1"/>
        </p:nvPicPr>
        <p:blipFill>
          <a:blip r:embed="rId4"/>
          <a:srcRect/>
          <a:stretch>
            <a:fillRect/>
          </a:stretch>
        </p:blipFill>
        <p:spPr bwMode="auto">
          <a:xfrm>
            <a:off x="71967" y="3243263"/>
            <a:ext cx="4722284" cy="3541712"/>
          </a:xfrm>
          <a:prstGeom prst="rect">
            <a:avLst/>
          </a:prstGeom>
          <a:noFill/>
          <a:ln w="9525">
            <a:noFill/>
            <a:miter lim="800000"/>
            <a:headEnd/>
            <a:tailEnd/>
          </a:ln>
        </p:spPr>
      </p:pic>
      <p:sp>
        <p:nvSpPr>
          <p:cNvPr id="5" name="Title Placeholder 1"/>
          <p:cNvSpPr>
            <a:spLocks noGrp="1"/>
          </p:cNvSpPr>
          <p:nvPr>
            <p:ph type="title"/>
          </p:nvPr>
        </p:nvSpPr>
        <p:spPr>
          <a:xfrm>
            <a:off x="4149236" y="4601311"/>
            <a:ext cx="7515551" cy="927417"/>
          </a:xfrm>
          <a:prstGeom prst="rect">
            <a:avLst/>
          </a:prstGeom>
        </p:spPr>
        <p:txBody>
          <a:bodyPr lIns="91440" rIns="91440" rtlCol="0">
            <a:noAutofit/>
          </a:bodyPr>
          <a:lstStyle>
            <a:lvl1pPr algn="r">
              <a:defRPr sz="1350" b="1" i="0">
                <a:solidFill>
                  <a:srgbClr val="FFFFFF"/>
                </a:solidFill>
                <a:latin typeface="Arial"/>
                <a:cs typeface="Arial"/>
              </a:defRPr>
            </a:lvl1pPr>
          </a:lstStyle>
          <a:p>
            <a:r>
              <a:rPr lang="en-US" dirty="0" err="1"/>
              <a:t>Click to edit Master title style</a:t>
            </a:r>
            <a:endParaRPr lang="en-US" dirty="0"/>
          </a:p>
        </p:txBody>
      </p:sp>
    </p:spTree>
    <p:extLst>
      <p:ext uri="{BB962C8B-B14F-4D97-AF65-F5344CB8AC3E}">
        <p14:creationId xmlns:p14="http://schemas.microsoft.com/office/powerpoint/2010/main" val="1277553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4" descr="FSG_Background_Fix.jpg"/>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4" name="Rectangle 9"/>
          <p:cNvSpPr/>
          <p:nvPr userDrawn="1"/>
        </p:nvSpPr>
        <p:spPr>
          <a:xfrm>
            <a:off x="404284" y="-9525"/>
            <a:ext cx="11410949"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1350" dirty="0"/>
          </a:p>
        </p:txBody>
      </p:sp>
      <p:pic>
        <p:nvPicPr>
          <p:cNvPr id="6" name="Picture 6" descr="CIF-icon-RGB.eps"/>
          <p:cNvPicPr>
            <a:picLocks noChangeAspect="1"/>
          </p:cNvPicPr>
          <p:nvPr userDrawn="1"/>
        </p:nvPicPr>
        <p:blipFill>
          <a:blip r:embed="rId3"/>
          <a:srcRect/>
          <a:stretch>
            <a:fillRect/>
          </a:stretch>
        </p:blipFill>
        <p:spPr bwMode="auto">
          <a:xfrm>
            <a:off x="573619" y="39688"/>
            <a:ext cx="1138767" cy="995362"/>
          </a:xfrm>
          <a:prstGeom prst="rect">
            <a:avLst/>
          </a:prstGeom>
          <a:noFill/>
          <a:ln w="9525">
            <a:noFill/>
            <a:miter lim="800000"/>
            <a:headEnd/>
            <a:tailEnd/>
          </a:ln>
        </p:spPr>
      </p:pic>
      <p:sp>
        <p:nvSpPr>
          <p:cNvPr id="7" name="TextBox 8"/>
          <p:cNvSpPr txBox="1"/>
          <p:nvPr userDrawn="1"/>
        </p:nvSpPr>
        <p:spPr>
          <a:xfrm>
            <a:off x="289984" y="6516689"/>
            <a:ext cx="6874933" cy="196208"/>
          </a:xfrm>
          <a:prstGeom prst="rect">
            <a:avLst/>
          </a:prstGeom>
          <a:noFill/>
        </p:spPr>
        <p:txBody>
          <a:bodyPr>
            <a:spAutoFit/>
          </a:bodyPr>
          <a:lstStyle/>
          <a:p>
            <a:pPr fontAlgn="auto">
              <a:spcBef>
                <a:spcPts val="0"/>
              </a:spcBef>
              <a:spcAft>
                <a:spcPts val="0"/>
              </a:spcAft>
              <a:defRPr/>
            </a:pPr>
            <a:r>
              <a:rPr lang="en-US" sz="675" dirty="0">
                <a:solidFill>
                  <a:srgbClr val="332F21"/>
                </a:solidFill>
                <a:latin typeface="+mn-lt"/>
                <a:cs typeface="+mn-cs"/>
              </a:rPr>
              <a:t>An Initiative of FSG and Aspen Institute Forum for Community Solutions</a:t>
            </a:r>
          </a:p>
        </p:txBody>
      </p:sp>
      <p:sp>
        <p:nvSpPr>
          <p:cNvPr id="8" name="Rectangle 3"/>
          <p:cNvSpPr/>
          <p:nvPr userDrawn="1"/>
        </p:nvSpPr>
        <p:spPr>
          <a:xfrm>
            <a:off x="-114300" y="-76200"/>
            <a:ext cx="12422717" cy="70231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dirty="0">
              <a:solidFill>
                <a:schemeClr val="tx1"/>
              </a:solidFill>
            </a:endParaRPr>
          </a:p>
        </p:txBody>
      </p:sp>
      <p:pic>
        <p:nvPicPr>
          <p:cNvPr id="9" name="Picture 10" descr="CIF-icon-RGB"/>
          <p:cNvPicPr>
            <a:picLocks noChangeAspect="1" noChangeArrowheads="1"/>
          </p:cNvPicPr>
          <p:nvPr userDrawn="1"/>
        </p:nvPicPr>
        <p:blipFill>
          <a:blip r:embed="rId4"/>
          <a:srcRect/>
          <a:stretch>
            <a:fillRect/>
          </a:stretch>
        </p:blipFill>
        <p:spPr bwMode="auto">
          <a:xfrm>
            <a:off x="-29633" y="3243263"/>
            <a:ext cx="4722284" cy="3541712"/>
          </a:xfrm>
          <a:prstGeom prst="rect">
            <a:avLst/>
          </a:prstGeom>
          <a:noFill/>
          <a:ln w="9525">
            <a:noFill/>
            <a:miter lim="800000"/>
            <a:headEnd/>
            <a:tailEnd/>
          </a:ln>
        </p:spPr>
      </p:pic>
      <p:sp>
        <p:nvSpPr>
          <p:cNvPr id="5" name="Title Placeholder 1"/>
          <p:cNvSpPr>
            <a:spLocks noGrp="1"/>
          </p:cNvSpPr>
          <p:nvPr>
            <p:ph type="title"/>
          </p:nvPr>
        </p:nvSpPr>
        <p:spPr>
          <a:xfrm>
            <a:off x="4149236" y="4601311"/>
            <a:ext cx="7515551" cy="927417"/>
          </a:xfrm>
          <a:prstGeom prst="rect">
            <a:avLst/>
          </a:prstGeom>
        </p:spPr>
        <p:txBody>
          <a:bodyPr lIns="91440" rIns="91440" rtlCol="0">
            <a:noAutofit/>
          </a:bodyPr>
          <a:lstStyle>
            <a:lvl1pPr algn="r">
              <a:defRPr sz="1350" b="1" i="0">
                <a:solidFill>
                  <a:srgbClr val="000000"/>
                </a:solidFill>
                <a:latin typeface="Arial"/>
                <a:cs typeface="Arial"/>
              </a:defRPr>
            </a:lvl1pPr>
          </a:lstStyle>
          <a:p>
            <a:r>
              <a:rPr lang="en-US" dirty="0" err="1"/>
              <a:t>Click to edit Master title style</a:t>
            </a:r>
            <a:endParaRPr lang="en-US" dirty="0"/>
          </a:p>
        </p:txBody>
      </p:sp>
    </p:spTree>
    <p:extLst>
      <p:ext uri="{BB962C8B-B14F-4D97-AF65-F5344CB8AC3E}">
        <p14:creationId xmlns:p14="http://schemas.microsoft.com/office/powerpoint/2010/main" val="28201651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4" descr="FSG_Background_Fix.jpg"/>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5" name="Rectangle 9"/>
          <p:cNvSpPr/>
          <p:nvPr userDrawn="1"/>
        </p:nvSpPr>
        <p:spPr>
          <a:xfrm>
            <a:off x="404284" y="-9525"/>
            <a:ext cx="11410949"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1350" dirty="0"/>
          </a:p>
        </p:txBody>
      </p:sp>
      <p:pic>
        <p:nvPicPr>
          <p:cNvPr id="6" name="Picture 9" descr="CIF-icon-RGB"/>
          <p:cNvPicPr>
            <a:picLocks noChangeAspect="1" noChangeArrowheads="1"/>
          </p:cNvPicPr>
          <p:nvPr userDrawn="1"/>
        </p:nvPicPr>
        <p:blipFill>
          <a:blip r:embed="rId3"/>
          <a:srcRect/>
          <a:stretch>
            <a:fillRect/>
          </a:stretch>
        </p:blipFill>
        <p:spPr bwMode="auto">
          <a:xfrm>
            <a:off x="478369" y="7941"/>
            <a:ext cx="1401233" cy="1050925"/>
          </a:xfrm>
          <a:prstGeom prst="rect">
            <a:avLst/>
          </a:prstGeom>
          <a:noFill/>
          <a:ln w="9525">
            <a:noFill/>
            <a:miter lim="800000"/>
            <a:headEnd/>
            <a:tailEnd/>
          </a:ln>
        </p:spPr>
      </p:pic>
      <p:sp>
        <p:nvSpPr>
          <p:cNvPr id="7" name="TextBox 8"/>
          <p:cNvSpPr txBox="1"/>
          <p:nvPr userDrawn="1"/>
        </p:nvSpPr>
        <p:spPr>
          <a:xfrm>
            <a:off x="289984" y="6516689"/>
            <a:ext cx="6874933" cy="196208"/>
          </a:xfrm>
          <a:prstGeom prst="rect">
            <a:avLst/>
          </a:prstGeom>
          <a:noFill/>
        </p:spPr>
        <p:txBody>
          <a:bodyPr>
            <a:spAutoFit/>
          </a:bodyPr>
          <a:lstStyle/>
          <a:p>
            <a:pPr fontAlgn="auto">
              <a:spcBef>
                <a:spcPts val="0"/>
              </a:spcBef>
              <a:spcAft>
                <a:spcPts val="0"/>
              </a:spcAft>
              <a:defRPr/>
            </a:pPr>
            <a:r>
              <a:rPr lang="en-US" sz="675" dirty="0">
                <a:solidFill>
                  <a:srgbClr val="332F21"/>
                </a:solidFill>
                <a:latin typeface="+mn-lt"/>
                <a:cs typeface="+mn-cs"/>
              </a:rPr>
              <a:t>An Initiative of FSG and Aspen Institute Forum for Community Solutions</a:t>
            </a:r>
          </a:p>
        </p:txBody>
      </p:sp>
      <p:cxnSp>
        <p:nvCxnSpPr>
          <p:cNvPr id="8" name="Straight Connector 7"/>
          <p:cNvCxnSpPr/>
          <p:nvPr userDrawn="1"/>
        </p:nvCxnSpPr>
        <p:spPr>
          <a:xfrm>
            <a:off x="594786" y="5554663"/>
            <a:ext cx="11070167" cy="0"/>
          </a:xfrm>
          <a:prstGeom prst="line">
            <a:avLst/>
          </a:prstGeom>
          <a:ln w="22225" cmpd="sng">
            <a:solidFill>
              <a:schemeClr val="tx1">
                <a:lumMod val="75000"/>
              </a:schemeClr>
            </a:solidFill>
            <a:prstDash val="dot"/>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9" name="Text Placeholder 2"/>
          <p:cNvSpPr>
            <a:spLocks noGrp="1"/>
          </p:cNvSpPr>
          <p:nvPr>
            <p:ph idx="1"/>
          </p:nvPr>
        </p:nvSpPr>
        <p:spPr>
          <a:xfrm>
            <a:off x="593883" y="5706849"/>
            <a:ext cx="11070903" cy="529358"/>
          </a:xfrm>
          <a:prstGeom prst="rect">
            <a:avLst/>
          </a:prstGeom>
        </p:spPr>
        <p:txBody>
          <a:bodyPr lIns="0" tIns="0" rIns="0" bIns="0"/>
          <a:lstStyle>
            <a:lvl1pPr>
              <a:lnSpc>
                <a:spcPts val="1275"/>
              </a:lnSpc>
              <a:spcBef>
                <a:spcPts val="0"/>
              </a:spcBef>
              <a:defRPr lang="en-US" sz="1200" b="1" i="0" kern="1200" spc="0" dirty="0" smtClean="0">
                <a:solidFill>
                  <a:schemeClr val="tx1">
                    <a:lumMod val="75000"/>
                  </a:schemeClr>
                </a:solidFill>
                <a:latin typeface="Arial"/>
                <a:ea typeface="+mn-ea"/>
                <a:cs typeface="Arial"/>
              </a:defRPr>
            </a:lvl1pPr>
          </a:lstStyle>
          <a:p>
            <a:pPr lvl="0"/>
            <a:r>
              <a:rPr lang="en-US" dirty="0"/>
              <a:t>Click to edit Master text styles</a:t>
            </a:r>
          </a:p>
        </p:txBody>
      </p:sp>
      <p:sp>
        <p:nvSpPr>
          <p:cNvPr id="10" name="Slide Number Placeholder 2"/>
          <p:cNvSpPr>
            <a:spLocks noGrp="1"/>
          </p:cNvSpPr>
          <p:nvPr>
            <p:ph type="sldNum" sz="quarter" idx="10"/>
          </p:nvPr>
        </p:nvSpPr>
        <p:spPr/>
        <p:txBody>
          <a:bodyPr/>
          <a:lstStyle>
            <a:lvl1pPr>
              <a:defRPr/>
            </a:lvl1pPr>
          </a:lstStyle>
          <a:p>
            <a:pPr>
              <a:defRPr/>
            </a:pPr>
            <a:fld id="{15F8F90D-7A04-4B0E-A313-BE2E2DDAF001}" type="slidenum">
              <a:rPr lang="en-US"/>
              <a:pPr>
                <a:defRPr/>
              </a:pPr>
              <a:t>‹#›</a:t>
            </a:fld>
            <a:endParaRPr lang="en-US" dirty="0"/>
          </a:p>
        </p:txBody>
      </p:sp>
    </p:spTree>
    <p:extLst>
      <p:ext uri="{BB962C8B-B14F-4D97-AF65-F5344CB8AC3E}">
        <p14:creationId xmlns:p14="http://schemas.microsoft.com/office/powerpoint/2010/main" val="8220302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E54E745F-622B-4B36-8FB3-CCE006CD1193}" type="slidenum">
              <a:rPr lang="en-US"/>
              <a:pPr>
                <a:defRPr/>
              </a:pPr>
              <a:t>‹#›</a:t>
            </a:fld>
            <a:endParaRPr lang="en-US" dirty="0"/>
          </a:p>
        </p:txBody>
      </p:sp>
    </p:spTree>
    <p:extLst>
      <p:ext uri="{BB962C8B-B14F-4D97-AF65-F5344CB8AC3E}">
        <p14:creationId xmlns:p14="http://schemas.microsoft.com/office/powerpoint/2010/main" val="26417354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2119" y="1591"/>
                        <a:ext cx="2116" cy="1587"/>
                      </a:xfrm>
                      <a:prstGeom prst="rect">
                        <a:avLst/>
                      </a:prstGeom>
                    </p:spPr>
                  </p:pic>
                </p:oleObj>
              </mc:Fallback>
            </mc:AlternateContent>
          </a:graphicData>
        </a:graphic>
      </p:graphicFrame>
      <p:sp>
        <p:nvSpPr>
          <p:cNvPr id="2" name="Title 1"/>
          <p:cNvSpPr>
            <a:spLocks noGrp="1"/>
          </p:cNvSpPr>
          <p:nvPr>
            <p:ph type="title"/>
          </p:nvPr>
        </p:nvSpPr>
        <p:spPr>
          <a:xfrm>
            <a:off x="304800" y="46617"/>
            <a:ext cx="11582400" cy="1005840"/>
          </a:xfrm>
          <a:prstGeom prst="rect">
            <a:avLst/>
          </a:prstGeom>
        </p:spPr>
        <p:txBody>
          <a:bodyPr anchor="ctr"/>
          <a:lstStyle>
            <a:lvl1pPr>
              <a:defRPr sz="2100"/>
            </a:lvl1pPr>
          </a:lstStyle>
          <a:p>
            <a:r>
              <a:rPr lang="en-US" dirty="0"/>
              <a:t>Click to edit Master title style</a:t>
            </a:r>
          </a:p>
        </p:txBody>
      </p:sp>
      <p:sp>
        <p:nvSpPr>
          <p:cNvPr id="3" name="Content Placeholder 2"/>
          <p:cNvSpPr>
            <a:spLocks noGrp="1"/>
          </p:cNvSpPr>
          <p:nvPr>
            <p:ph idx="1"/>
          </p:nvPr>
        </p:nvSpPr>
        <p:spPr>
          <a:xfrm>
            <a:off x="304800" y="1143000"/>
            <a:ext cx="11582400" cy="5029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6201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D5CAA8C-BECC-4CC5-AF9D-016565D49B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73602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amp; Content - With Footnot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2119" y="1591"/>
                        <a:ext cx="2116" cy="1587"/>
                      </a:xfrm>
                      <a:prstGeom prst="rect">
                        <a:avLst/>
                      </a:prstGeom>
                    </p:spPr>
                  </p:pic>
                </p:oleObj>
              </mc:Fallback>
            </mc:AlternateContent>
          </a:graphicData>
        </a:graphic>
      </p:graphicFrame>
      <p:sp>
        <p:nvSpPr>
          <p:cNvPr id="2" name="Title 1"/>
          <p:cNvSpPr>
            <a:spLocks noGrp="1"/>
          </p:cNvSpPr>
          <p:nvPr>
            <p:ph type="title"/>
          </p:nvPr>
        </p:nvSpPr>
        <p:spPr>
          <a:xfrm>
            <a:off x="304800" y="46617"/>
            <a:ext cx="11582400" cy="1005840"/>
          </a:xfrm>
          <a:prstGeom prst="rect">
            <a:avLst/>
          </a:prstGeom>
        </p:spPr>
        <p:txBody>
          <a:bodyPr anchor="ctr"/>
          <a:lstStyle>
            <a:lvl1pPr>
              <a:defRPr sz="2100"/>
            </a:lvl1pPr>
          </a:lstStyle>
          <a:p>
            <a:r>
              <a:rPr lang="en-US" dirty="0"/>
              <a:t>Click to edit Master title style</a:t>
            </a:r>
          </a:p>
        </p:txBody>
      </p:sp>
      <p:sp>
        <p:nvSpPr>
          <p:cNvPr id="3" name="Content Placeholder 2"/>
          <p:cNvSpPr>
            <a:spLocks noGrp="1"/>
          </p:cNvSpPr>
          <p:nvPr>
            <p:ph idx="1"/>
          </p:nvPr>
        </p:nvSpPr>
        <p:spPr>
          <a:xfrm>
            <a:off x="304800" y="1143000"/>
            <a:ext cx="11582400" cy="5029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0" hasCustomPrompt="1"/>
          </p:nvPr>
        </p:nvSpPr>
        <p:spPr>
          <a:xfrm>
            <a:off x="304802" y="6357938"/>
            <a:ext cx="10401300" cy="487362"/>
          </a:xfrm>
          <a:prstGeom prst="rect">
            <a:avLst/>
          </a:prstGeom>
        </p:spPr>
        <p:txBody>
          <a:bodyPr anchor="b"/>
          <a:lstStyle>
            <a:lvl1pPr marL="0" indent="0">
              <a:buNone/>
              <a:defRPr sz="750">
                <a:solidFill>
                  <a:srgbClr val="AAAAAA"/>
                </a:solidFill>
              </a:defRPr>
            </a:lvl1pPr>
          </a:lstStyle>
          <a:p>
            <a:pPr lvl="0"/>
            <a:r>
              <a:rPr lang="en-US" dirty="0"/>
              <a:t>Insert footnote</a:t>
            </a:r>
          </a:p>
        </p:txBody>
      </p:sp>
    </p:spTree>
    <p:extLst>
      <p:ext uri="{BB962C8B-B14F-4D97-AF65-F5344CB8AC3E}">
        <p14:creationId xmlns:p14="http://schemas.microsoft.com/office/powerpoint/2010/main" val="21061252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3" name="Rectangle 3"/>
          <p:cNvSpPr/>
          <p:nvPr userDrawn="1"/>
        </p:nvSpPr>
        <p:spPr>
          <a:xfrm>
            <a:off x="0" y="0"/>
            <a:ext cx="12192000" cy="5543550"/>
          </a:xfrm>
          <a:prstGeom prst="rect">
            <a:avLst/>
          </a:prstGeom>
          <a:solidFill>
            <a:srgbClr val="C1C6C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C1C6C8"/>
              </a:solidFill>
            </a:endParaRPr>
          </a:p>
        </p:txBody>
      </p:sp>
      <p:sp>
        <p:nvSpPr>
          <p:cNvPr id="4" name="Rectangle 8"/>
          <p:cNvSpPr/>
          <p:nvPr userDrawn="1"/>
        </p:nvSpPr>
        <p:spPr>
          <a:xfrm>
            <a:off x="-33867" y="5543550"/>
            <a:ext cx="12310533" cy="131445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C1C6C8"/>
              </a:solidFill>
            </a:endParaRPr>
          </a:p>
        </p:txBody>
      </p:sp>
      <p:sp>
        <p:nvSpPr>
          <p:cNvPr id="6" name="TextBox 1"/>
          <p:cNvSpPr txBox="1"/>
          <p:nvPr userDrawn="1"/>
        </p:nvSpPr>
        <p:spPr>
          <a:xfrm>
            <a:off x="3378200" y="2709864"/>
            <a:ext cx="4249881" cy="369332"/>
          </a:xfrm>
          <a:prstGeom prst="rect">
            <a:avLst/>
          </a:prstGeom>
          <a:noFill/>
        </p:spPr>
        <p:txBody>
          <a:bodyPr wrap="none">
            <a:spAutoFit/>
          </a:bodyPr>
          <a:lstStyle/>
          <a:p>
            <a:pPr>
              <a:defRPr/>
            </a:pPr>
            <a:r>
              <a:rPr lang="en-US" sz="1800" dirty="0">
                <a:solidFill>
                  <a:srgbClr val="C1C6C8">
                    <a:lumMod val="50000"/>
                  </a:srgbClr>
                </a:solidFill>
                <a:cs typeface="Arial" charset="0"/>
              </a:rPr>
              <a:t>Crop image to proportions of grey panel</a:t>
            </a:r>
          </a:p>
        </p:txBody>
      </p:sp>
      <p:pic>
        <p:nvPicPr>
          <p:cNvPr id="7" name="Picture 7" descr="CIF-RGB.eps"/>
          <p:cNvPicPr>
            <a:picLocks noChangeAspect="1"/>
          </p:cNvPicPr>
          <p:nvPr userDrawn="1"/>
        </p:nvPicPr>
        <p:blipFill>
          <a:blip r:embed="rId2"/>
          <a:srcRect/>
          <a:stretch>
            <a:fillRect/>
          </a:stretch>
        </p:blipFill>
        <p:spPr bwMode="auto">
          <a:xfrm>
            <a:off x="400051" y="5715000"/>
            <a:ext cx="4828116" cy="965200"/>
          </a:xfrm>
          <a:prstGeom prst="rect">
            <a:avLst/>
          </a:prstGeom>
          <a:noFill/>
          <a:ln w="9525">
            <a:noFill/>
            <a:miter lim="800000"/>
            <a:headEnd/>
            <a:tailEnd/>
          </a:ln>
        </p:spPr>
      </p:pic>
      <p:sp>
        <p:nvSpPr>
          <p:cNvPr id="5" name="Title Placeholder 1"/>
          <p:cNvSpPr>
            <a:spLocks noGrp="1"/>
          </p:cNvSpPr>
          <p:nvPr>
            <p:ph type="title"/>
          </p:nvPr>
        </p:nvSpPr>
        <p:spPr>
          <a:xfrm>
            <a:off x="7510433" y="5710931"/>
            <a:ext cx="4382745" cy="979312"/>
          </a:xfrm>
          <a:prstGeom prst="rect">
            <a:avLst/>
          </a:prstGeom>
        </p:spPr>
        <p:txBody>
          <a:bodyPr tIns="0" bIns="0" rtlCol="0">
            <a:noAutofit/>
          </a:bodyPr>
          <a:lstStyle>
            <a:lvl1pPr algn="l">
              <a:lnSpc>
                <a:spcPts val="1700"/>
              </a:lnSpc>
              <a:defRPr sz="1400">
                <a:solidFill>
                  <a:srgbClr val="253746"/>
                </a:solidFill>
              </a:defRPr>
            </a:lvl1pPr>
          </a:lstStyle>
          <a:p>
            <a:r>
              <a:rPr lang="en-US" dirty="0"/>
              <a:t>Click to edit Master title style</a:t>
            </a:r>
          </a:p>
        </p:txBody>
      </p:sp>
    </p:spTree>
    <p:extLst>
      <p:ext uri="{BB962C8B-B14F-4D97-AF65-F5344CB8AC3E}">
        <p14:creationId xmlns:p14="http://schemas.microsoft.com/office/powerpoint/2010/main" val="18888305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1" descr="CoverGreen_Fix.jpg"/>
          <p:cNvPicPr>
            <a:picLocks noChangeAspect="1"/>
          </p:cNvPicPr>
          <p:nvPr userDrawn="1"/>
        </p:nvPicPr>
        <p:blipFill>
          <a:blip r:embed="rId2"/>
          <a:srcRect/>
          <a:stretch>
            <a:fillRect/>
          </a:stretch>
        </p:blipFill>
        <p:spPr bwMode="auto">
          <a:xfrm>
            <a:off x="-287867" y="-152400"/>
            <a:ext cx="12479867" cy="7010400"/>
          </a:xfrm>
          <a:prstGeom prst="rect">
            <a:avLst/>
          </a:prstGeom>
          <a:noFill/>
          <a:ln w="9525">
            <a:noFill/>
            <a:miter lim="800000"/>
            <a:headEnd/>
            <a:tailEnd/>
          </a:ln>
        </p:spPr>
      </p:pic>
      <p:sp>
        <p:nvSpPr>
          <p:cNvPr id="5" name="Title Placeholder 1"/>
          <p:cNvSpPr>
            <a:spLocks noGrp="1"/>
          </p:cNvSpPr>
          <p:nvPr>
            <p:ph type="title"/>
          </p:nvPr>
        </p:nvSpPr>
        <p:spPr>
          <a:xfrm>
            <a:off x="2938696" y="4277835"/>
            <a:ext cx="6314611" cy="1154479"/>
          </a:xfrm>
          <a:prstGeom prst="rect">
            <a:avLst/>
          </a:prstGeom>
        </p:spPr>
        <p:txBody>
          <a:bodyPr tIns="0" bIns="0" rtlCol="0" anchor="t">
            <a:noAutofit/>
          </a:bodyPr>
          <a:lstStyle>
            <a:lvl1pPr algn="ctr">
              <a:defRPr sz="1800">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22859795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3" name="Picture 1" descr="CoverGray_fix.jpg"/>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5" name="Title Placeholder 1"/>
          <p:cNvSpPr>
            <a:spLocks noGrp="1"/>
          </p:cNvSpPr>
          <p:nvPr>
            <p:ph type="title"/>
          </p:nvPr>
        </p:nvSpPr>
        <p:spPr>
          <a:xfrm>
            <a:off x="2938696" y="4277835"/>
            <a:ext cx="6314611" cy="1154479"/>
          </a:xfrm>
          <a:prstGeom prst="rect">
            <a:avLst/>
          </a:prstGeom>
        </p:spPr>
        <p:txBody>
          <a:bodyPr tIns="0" bIns="0" rtlCol="0" anchor="t">
            <a:noAutofit/>
          </a:bodyPr>
          <a:lstStyle>
            <a:lvl1pPr algn="ctr">
              <a:tabLst>
                <a:tab pos="2347913" algn="l"/>
              </a:tabLst>
              <a:defRPr sz="180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30476068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3" name="Rectangle 3"/>
          <p:cNvSpPr/>
          <p:nvPr userDrawn="1"/>
        </p:nvSpPr>
        <p:spPr>
          <a:xfrm>
            <a:off x="-270933" y="-152400"/>
            <a:ext cx="12462933" cy="70104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C1C6C8"/>
              </a:solidFill>
            </a:endParaRPr>
          </a:p>
        </p:txBody>
      </p:sp>
      <p:pic>
        <p:nvPicPr>
          <p:cNvPr id="4" name="Picture 7" descr="CIF-RGB.eps"/>
          <p:cNvPicPr>
            <a:picLocks noChangeAspect="1"/>
          </p:cNvPicPr>
          <p:nvPr userDrawn="1"/>
        </p:nvPicPr>
        <p:blipFill>
          <a:blip r:embed="rId2"/>
          <a:srcRect/>
          <a:stretch>
            <a:fillRect/>
          </a:stretch>
        </p:blipFill>
        <p:spPr bwMode="auto">
          <a:xfrm>
            <a:off x="1773767" y="2568575"/>
            <a:ext cx="8606367" cy="1720850"/>
          </a:xfrm>
          <a:prstGeom prst="rect">
            <a:avLst/>
          </a:prstGeom>
          <a:noFill/>
          <a:ln w="9525">
            <a:noFill/>
            <a:miter lim="800000"/>
            <a:headEnd/>
            <a:tailEnd/>
          </a:ln>
        </p:spPr>
      </p:pic>
      <p:sp>
        <p:nvSpPr>
          <p:cNvPr id="5" name="Title Placeholder 1"/>
          <p:cNvSpPr>
            <a:spLocks noGrp="1"/>
          </p:cNvSpPr>
          <p:nvPr>
            <p:ph type="title"/>
          </p:nvPr>
        </p:nvSpPr>
        <p:spPr>
          <a:xfrm>
            <a:off x="1793202" y="5760832"/>
            <a:ext cx="8605596" cy="918904"/>
          </a:xfrm>
          <a:prstGeom prst="rect">
            <a:avLst/>
          </a:prstGeom>
        </p:spPr>
        <p:txBody>
          <a:bodyPr tIns="0" bIns="0" rtlCol="0" anchor="t">
            <a:noAutofit/>
          </a:bodyPr>
          <a:lstStyle>
            <a:lvl1pPr algn="l">
              <a:tabLst>
                <a:tab pos="2347913" algn="l"/>
              </a:tabLst>
              <a:defRPr sz="1400">
                <a:solidFill>
                  <a:schemeClr val="tx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19124403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6"/>
          <p:cNvSpPr/>
          <p:nvPr userDrawn="1"/>
        </p:nvSpPr>
        <p:spPr>
          <a:xfrm>
            <a:off x="-524933" y="-177800"/>
            <a:ext cx="12716933" cy="70358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C1C6C8"/>
              </a:solidFill>
            </a:endParaRPr>
          </a:p>
        </p:txBody>
      </p:sp>
      <p:pic>
        <p:nvPicPr>
          <p:cNvPr id="4" name="Picture 8" descr="CIF-icon-RGB-gry"/>
          <p:cNvPicPr>
            <a:picLocks noChangeAspect="1" noChangeArrowheads="1"/>
          </p:cNvPicPr>
          <p:nvPr userDrawn="1"/>
        </p:nvPicPr>
        <p:blipFill>
          <a:blip r:embed="rId2"/>
          <a:srcRect/>
          <a:stretch>
            <a:fillRect/>
          </a:stretch>
        </p:blipFill>
        <p:spPr bwMode="auto">
          <a:xfrm>
            <a:off x="-33866" y="3225801"/>
            <a:ext cx="4754033" cy="3565525"/>
          </a:xfrm>
          <a:prstGeom prst="rect">
            <a:avLst/>
          </a:prstGeom>
          <a:noFill/>
        </p:spPr>
      </p:pic>
      <p:sp>
        <p:nvSpPr>
          <p:cNvPr id="5" name="Title Placeholder 1"/>
          <p:cNvSpPr>
            <a:spLocks noGrp="1"/>
          </p:cNvSpPr>
          <p:nvPr>
            <p:ph type="title"/>
          </p:nvPr>
        </p:nvSpPr>
        <p:spPr>
          <a:xfrm>
            <a:off x="4149235" y="4467413"/>
            <a:ext cx="7515552" cy="1105646"/>
          </a:xfrm>
          <a:prstGeom prst="rect">
            <a:avLst/>
          </a:prstGeom>
        </p:spPr>
        <p:txBody>
          <a:bodyPr lIns="91440" rIns="91440" rtlCol="0">
            <a:noAutofit/>
          </a:bodyPr>
          <a:lstStyle>
            <a:lvl1pPr algn="r">
              <a:lnSpc>
                <a:spcPts val="2000"/>
              </a:lnSpc>
              <a:defRPr sz="1800" b="1" i="0">
                <a:solidFill>
                  <a:schemeClr val="bg2"/>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18499348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3" name="Rectangle 3"/>
          <p:cNvSpPr/>
          <p:nvPr userDrawn="1"/>
        </p:nvSpPr>
        <p:spPr>
          <a:xfrm>
            <a:off x="-270933" y="-152400"/>
            <a:ext cx="12462933" cy="7010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C1C6C8"/>
              </a:solidFill>
            </a:endParaRPr>
          </a:p>
        </p:txBody>
      </p:sp>
      <p:pic>
        <p:nvPicPr>
          <p:cNvPr id="4" name="Picture 8" descr="CIF-icon-RGB"/>
          <p:cNvPicPr>
            <a:picLocks noChangeAspect="1" noChangeArrowheads="1"/>
          </p:cNvPicPr>
          <p:nvPr userDrawn="1"/>
        </p:nvPicPr>
        <p:blipFill>
          <a:blip r:embed="rId2"/>
          <a:srcRect/>
          <a:stretch>
            <a:fillRect/>
          </a:stretch>
        </p:blipFill>
        <p:spPr bwMode="auto">
          <a:xfrm>
            <a:off x="-31750" y="3267075"/>
            <a:ext cx="4741335" cy="3556000"/>
          </a:xfrm>
          <a:prstGeom prst="rect">
            <a:avLst/>
          </a:prstGeom>
          <a:noFill/>
        </p:spPr>
      </p:pic>
      <p:sp>
        <p:nvSpPr>
          <p:cNvPr id="5" name="Title Placeholder 1"/>
          <p:cNvSpPr>
            <a:spLocks noGrp="1"/>
          </p:cNvSpPr>
          <p:nvPr>
            <p:ph type="title"/>
          </p:nvPr>
        </p:nvSpPr>
        <p:spPr>
          <a:xfrm>
            <a:off x="4149235" y="4601309"/>
            <a:ext cx="7515551" cy="927417"/>
          </a:xfrm>
          <a:prstGeom prst="rect">
            <a:avLst/>
          </a:prstGeom>
        </p:spPr>
        <p:txBody>
          <a:bodyPr lIns="91440" rIns="91440" rtlCol="0">
            <a:noAutofit/>
          </a:bodyPr>
          <a:lstStyle>
            <a:lvl1pPr algn="r">
              <a:defRPr sz="1800" b="1" i="0">
                <a:solidFill>
                  <a:srgbClr val="FFFFFF"/>
                </a:solidFill>
                <a:latin typeface="Arial"/>
                <a:cs typeface="Arial"/>
              </a:defRPr>
            </a:lvl1pPr>
          </a:lstStyle>
          <a:p>
            <a:r>
              <a:rPr lang="en-US" dirty="0" err="1"/>
              <a:t>Click to edit Master title style</a:t>
            </a:r>
            <a:endParaRPr lang="en-US" dirty="0"/>
          </a:p>
        </p:txBody>
      </p:sp>
    </p:spTree>
    <p:extLst>
      <p:ext uri="{BB962C8B-B14F-4D97-AF65-F5344CB8AC3E}">
        <p14:creationId xmlns:p14="http://schemas.microsoft.com/office/powerpoint/2010/main" val="22325071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3" name="Rectangle 3"/>
          <p:cNvSpPr/>
          <p:nvPr userDrawn="1"/>
        </p:nvSpPr>
        <p:spPr>
          <a:xfrm>
            <a:off x="-270934" y="-254000"/>
            <a:ext cx="12693651" cy="72009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C1C6C8"/>
              </a:solidFill>
            </a:endParaRPr>
          </a:p>
        </p:txBody>
      </p:sp>
      <p:pic>
        <p:nvPicPr>
          <p:cNvPr id="4" name="Picture 8" descr="CIF-icon-RGB"/>
          <p:cNvPicPr>
            <a:picLocks noChangeAspect="1" noChangeArrowheads="1"/>
          </p:cNvPicPr>
          <p:nvPr userDrawn="1"/>
        </p:nvPicPr>
        <p:blipFill>
          <a:blip r:embed="rId2"/>
          <a:srcRect/>
          <a:stretch>
            <a:fillRect/>
          </a:stretch>
        </p:blipFill>
        <p:spPr bwMode="auto">
          <a:xfrm>
            <a:off x="-4234" y="3275013"/>
            <a:ext cx="4656667" cy="3492500"/>
          </a:xfrm>
          <a:prstGeom prst="rect">
            <a:avLst/>
          </a:prstGeom>
          <a:noFill/>
        </p:spPr>
      </p:pic>
      <p:sp>
        <p:nvSpPr>
          <p:cNvPr id="5" name="Title Placeholder 1"/>
          <p:cNvSpPr>
            <a:spLocks noGrp="1"/>
          </p:cNvSpPr>
          <p:nvPr>
            <p:ph type="title"/>
          </p:nvPr>
        </p:nvSpPr>
        <p:spPr>
          <a:xfrm>
            <a:off x="4149235" y="4601309"/>
            <a:ext cx="7515551" cy="927417"/>
          </a:xfrm>
          <a:prstGeom prst="rect">
            <a:avLst/>
          </a:prstGeom>
        </p:spPr>
        <p:txBody>
          <a:bodyPr lIns="91440" rIns="91440" rtlCol="0">
            <a:noAutofit/>
          </a:bodyPr>
          <a:lstStyle>
            <a:lvl1pPr algn="r">
              <a:defRPr sz="1800" b="1" i="0">
                <a:solidFill>
                  <a:srgbClr val="000000"/>
                </a:solidFill>
                <a:latin typeface="Arial"/>
                <a:cs typeface="Arial"/>
              </a:defRPr>
            </a:lvl1pPr>
          </a:lstStyle>
          <a:p>
            <a:r>
              <a:rPr lang="en-US" dirty="0" err="1"/>
              <a:t>Click to edit Master title style</a:t>
            </a:r>
            <a:endParaRPr lang="en-US" dirty="0"/>
          </a:p>
        </p:txBody>
      </p:sp>
    </p:spTree>
    <p:extLst>
      <p:ext uri="{BB962C8B-B14F-4D97-AF65-F5344CB8AC3E}">
        <p14:creationId xmlns:p14="http://schemas.microsoft.com/office/powerpoint/2010/main" val="32889652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4" name="Straight Connector 7"/>
          <p:cNvCxnSpPr/>
          <p:nvPr userDrawn="1"/>
        </p:nvCxnSpPr>
        <p:spPr>
          <a:xfrm>
            <a:off x="594785" y="5554663"/>
            <a:ext cx="11070167" cy="0"/>
          </a:xfrm>
          <a:prstGeom prst="line">
            <a:avLst/>
          </a:prstGeom>
          <a:ln w="22225" cmpd="sng">
            <a:solidFill>
              <a:schemeClr val="tx1">
                <a:lumMod val="75000"/>
              </a:schemeClr>
            </a:solidFill>
            <a:prstDash val="dot"/>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9" name="Text Placeholder 2"/>
          <p:cNvSpPr>
            <a:spLocks noGrp="1"/>
          </p:cNvSpPr>
          <p:nvPr>
            <p:ph idx="1"/>
          </p:nvPr>
        </p:nvSpPr>
        <p:spPr>
          <a:xfrm>
            <a:off x="593882" y="5706849"/>
            <a:ext cx="11070903" cy="529358"/>
          </a:xfrm>
          <a:prstGeom prst="rect">
            <a:avLst/>
          </a:prstGeom>
        </p:spPr>
        <p:txBody>
          <a:bodyPr lIns="0" tIns="0" rIns="0" bIns="0"/>
          <a:lstStyle>
            <a:lvl1pPr>
              <a:lnSpc>
                <a:spcPts val="1700"/>
              </a:lnSpc>
              <a:spcBef>
                <a:spcPts val="0"/>
              </a:spcBef>
              <a:defRPr lang="en-US" sz="1600" b="1" i="0" kern="1200" spc="0" dirty="0" smtClean="0">
                <a:solidFill>
                  <a:schemeClr val="tx1">
                    <a:lumMod val="75000"/>
                  </a:schemeClr>
                </a:solidFill>
                <a:latin typeface="Arial"/>
                <a:ea typeface="+mn-ea"/>
                <a:cs typeface="Arial"/>
              </a:defRPr>
            </a:lvl1pPr>
          </a:lstStyle>
          <a:p>
            <a:pPr lvl="0"/>
            <a:r>
              <a:rPr lang="en-US" dirty="0"/>
              <a:t>Click to edit Master text styles</a:t>
            </a:r>
          </a:p>
        </p:txBody>
      </p:sp>
      <p:sp>
        <p:nvSpPr>
          <p:cNvPr id="5" name="Slide Number Placeholder 2"/>
          <p:cNvSpPr>
            <a:spLocks noGrp="1"/>
          </p:cNvSpPr>
          <p:nvPr>
            <p:ph type="sldNum" sz="quarter" idx="10"/>
          </p:nvPr>
        </p:nvSpPr>
        <p:spPr/>
        <p:txBody>
          <a:bodyPr/>
          <a:lstStyle>
            <a:lvl1pPr>
              <a:defRPr/>
            </a:lvl1pPr>
          </a:lstStyle>
          <a:p>
            <a:pPr>
              <a:defRPr/>
            </a:pPr>
            <a:fld id="{C927A3BF-BF7F-4D80-9466-D4EEA03072E6}" type="slidenum">
              <a:rPr lang="en-US"/>
              <a:pPr>
                <a:defRPr/>
              </a:pPr>
              <a:t>‹#›</a:t>
            </a:fld>
            <a:endParaRPr lang="en-US" dirty="0"/>
          </a:p>
        </p:txBody>
      </p:sp>
    </p:spTree>
    <p:extLst>
      <p:ext uri="{BB962C8B-B14F-4D97-AF65-F5344CB8AC3E}">
        <p14:creationId xmlns:p14="http://schemas.microsoft.com/office/powerpoint/2010/main" val="35228139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60F2C04F-AFFE-4120-8FB8-AC74306DD1A8}" type="slidenum">
              <a:rPr lang="en-US"/>
              <a:pPr>
                <a:defRPr/>
              </a:pPr>
              <a:t>‹#›</a:t>
            </a:fld>
            <a:endParaRPr lang="en-US" dirty="0"/>
          </a:p>
        </p:txBody>
      </p:sp>
    </p:spTree>
    <p:extLst>
      <p:ext uri="{BB962C8B-B14F-4D97-AF65-F5344CB8AC3E}">
        <p14:creationId xmlns:p14="http://schemas.microsoft.com/office/powerpoint/2010/main" val="474346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D5CAA8C-BECC-4CC5-AF9D-016565D49B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86669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itle &amp; Content - With Footnot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2119" y="1593"/>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2119" y="1593"/>
                        <a:ext cx="2116" cy="1587"/>
                      </a:xfrm>
                      <a:prstGeom prst="rect">
                        <a:avLst/>
                      </a:prstGeom>
                    </p:spPr>
                  </p:pic>
                </p:oleObj>
              </mc:Fallback>
            </mc:AlternateContent>
          </a:graphicData>
        </a:graphic>
      </p:graphicFrame>
      <p:sp>
        <p:nvSpPr>
          <p:cNvPr id="2" name="Title 1"/>
          <p:cNvSpPr>
            <a:spLocks noGrp="1"/>
          </p:cNvSpPr>
          <p:nvPr>
            <p:ph type="title"/>
          </p:nvPr>
        </p:nvSpPr>
        <p:spPr>
          <a:xfrm>
            <a:off x="304800" y="46617"/>
            <a:ext cx="11582400" cy="1005840"/>
          </a:xfrm>
          <a:prstGeom prst="rect">
            <a:avLst/>
          </a:prstGeom>
        </p:spPr>
        <p:txBody>
          <a:bodyPr anchor="ctr"/>
          <a:lstStyle>
            <a:lvl1pPr>
              <a:defRPr sz="2800"/>
            </a:lvl1pPr>
          </a:lstStyle>
          <a:p>
            <a:r>
              <a:rPr lang="en-US" dirty="0"/>
              <a:t>Click to edit Master title style</a:t>
            </a:r>
          </a:p>
        </p:txBody>
      </p:sp>
      <p:sp>
        <p:nvSpPr>
          <p:cNvPr id="3" name="Content Placeholder 2"/>
          <p:cNvSpPr>
            <a:spLocks noGrp="1"/>
          </p:cNvSpPr>
          <p:nvPr>
            <p:ph idx="1"/>
          </p:nvPr>
        </p:nvSpPr>
        <p:spPr>
          <a:xfrm>
            <a:off x="304800" y="1143000"/>
            <a:ext cx="11582400" cy="5029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0" hasCustomPrompt="1"/>
          </p:nvPr>
        </p:nvSpPr>
        <p:spPr>
          <a:xfrm>
            <a:off x="304802" y="6357938"/>
            <a:ext cx="10401300" cy="487362"/>
          </a:xfrm>
          <a:prstGeom prst="rect">
            <a:avLst/>
          </a:prstGeom>
        </p:spPr>
        <p:txBody>
          <a:bodyPr anchor="b"/>
          <a:lstStyle>
            <a:lvl1pPr marL="0" indent="0">
              <a:buNone/>
              <a:defRPr sz="1000">
                <a:solidFill>
                  <a:srgbClr val="AAAAAA"/>
                </a:solidFill>
              </a:defRPr>
            </a:lvl1pPr>
          </a:lstStyle>
          <a:p>
            <a:pPr lvl="0"/>
            <a:r>
              <a:rPr lang="en-US" dirty="0"/>
              <a:t>Insert footnote</a:t>
            </a:r>
          </a:p>
        </p:txBody>
      </p:sp>
    </p:spTree>
    <p:extLst>
      <p:ext uri="{BB962C8B-B14F-4D97-AF65-F5344CB8AC3E}">
        <p14:creationId xmlns:p14="http://schemas.microsoft.com/office/powerpoint/2010/main" val="3644668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D5CAA8C-BECC-4CC5-AF9D-016565D49B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3650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D5CAA8C-BECC-4CC5-AF9D-016565D49B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2732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ags" Target="../tags/tag3.xml"/><Relationship Id="rId18" Type="http://schemas.openxmlformats.org/officeDocument/2006/relationships/image" Target="../media/image7.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17" Type="http://schemas.openxmlformats.org/officeDocument/2006/relationships/image" Target="../media/image6.jpeg"/><Relationship Id="rId2" Type="http://schemas.openxmlformats.org/officeDocument/2006/relationships/slideLayout" Target="../slideLayouts/slideLayout22.xml"/><Relationship Id="rId16" Type="http://schemas.openxmlformats.org/officeDocument/2006/relationships/image" Target="../media/image5.emf"/><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oleObject" Target="../embeddings/oleObject3.bin"/><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ags" Target="../tags/tag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3.emf"/><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oleObject" Target="../embeddings/oleObject7.bin"/><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ags" Target="../tags/tag9.xml"/><Relationship Id="rId5" Type="http://schemas.openxmlformats.org/officeDocument/2006/relationships/slideLayout" Target="../slideLayouts/slideLayout36.xml"/><Relationship Id="rId10" Type="http://schemas.openxmlformats.org/officeDocument/2006/relationships/theme" Target="../theme/theme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1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3.emf"/><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oleObject" Target="../embeddings/oleObject7.bin"/><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ags" Target="../tags/tag11.xml"/><Relationship Id="rId5" Type="http://schemas.openxmlformats.org/officeDocument/2006/relationships/slideLayout" Target="../slideLayouts/slideLayout45.xml"/><Relationship Id="rId10" Type="http://schemas.openxmlformats.org/officeDocument/2006/relationships/theme" Target="../theme/theme5.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1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ags" Target="../tags/tag13.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17" Type="http://schemas.openxmlformats.org/officeDocument/2006/relationships/image" Target="../media/image7.png"/><Relationship Id="rId2" Type="http://schemas.openxmlformats.org/officeDocument/2006/relationships/slideLayout" Target="../slideLayouts/slideLayout51.xml"/><Relationship Id="rId16" Type="http://schemas.openxmlformats.org/officeDocument/2006/relationships/image" Target="../media/image6.jpe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5.emf"/><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oleObject" Target="../embeddings/oleObject9.bin"/></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oleObject" Target="../embeddings/oleObject12.bin"/><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ags" Target="../tags/tag1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theme" Target="../theme/theme7.xml"/><Relationship Id="rId5" Type="http://schemas.openxmlformats.org/officeDocument/2006/relationships/slideLayout" Target="../slideLayouts/slideLayout65.xml"/><Relationship Id="rId15" Type="http://schemas.openxmlformats.org/officeDocument/2006/relationships/image" Target="../media/image11.jpe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CAA8C-BECC-4CC5-AF9D-016565D49B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79974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871183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hf sldNum="0"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75000"/>
          </a:schemeClr>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3"/>
            </p:custDataLst>
          </p:nvPr>
        </p:nvGraphicFramePr>
        <p:xfrm>
          <a:off x="2119" y="1592"/>
          <a:ext cx="2116" cy="1587"/>
        </p:xfrm>
        <a:graphic>
          <a:graphicData uri="http://schemas.openxmlformats.org/presentationml/2006/ole">
            <mc:AlternateContent xmlns:mc="http://schemas.openxmlformats.org/markup-compatibility/2006">
              <mc:Choice xmlns:v="urn:schemas-microsoft-com:vml" Requires="v">
                <p:oleObj name="think-cell Slide" r:id="rId15" imgW="270" imgH="270" progId="TCLayout.ActiveDocument.1">
                  <p:embed/>
                </p:oleObj>
              </mc:Choice>
              <mc:Fallback>
                <p:oleObj name="think-cell Slide" r:id="rId15" imgW="270" imgH="270" progId="TCLayout.ActiveDocument.1">
                  <p:embed/>
                  <p:pic>
                    <p:nvPicPr>
                      <p:cNvPr id="2" name="Object 1" hidden="1"/>
                      <p:cNvPicPr/>
                      <p:nvPr/>
                    </p:nvPicPr>
                    <p:blipFill>
                      <a:blip r:embed="rId16"/>
                      <a:stretch>
                        <a:fillRect/>
                      </a:stretch>
                    </p:blipFill>
                    <p:spPr>
                      <a:xfrm>
                        <a:off x="2119" y="1592"/>
                        <a:ext cx="2116" cy="1587"/>
                      </a:xfrm>
                      <a:prstGeom prst="rect">
                        <a:avLst/>
                      </a:prstGeom>
                    </p:spPr>
                  </p:pic>
                </p:oleObj>
              </mc:Fallback>
            </mc:AlternateContent>
          </a:graphicData>
        </a:graphic>
      </p:graphicFrame>
      <p:sp>
        <p:nvSpPr>
          <p:cNvPr id="4" name="Rectangle 3" hidden="1"/>
          <p:cNvSpPr/>
          <p:nvPr userDrawn="1">
            <p:custDataLst>
              <p:tags r:id="rId14"/>
            </p:custDataLst>
          </p:nvPr>
        </p:nvSpPr>
        <p:spPr>
          <a:xfrm>
            <a:off x="4" y="0"/>
            <a:ext cx="158751"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endParaRPr lang="en-US" sz="2000" b="1" i="0" baseline="0" dirty="0">
              <a:latin typeface="Arial"/>
              <a:sym typeface="Arial"/>
            </a:endParaRPr>
          </a:p>
        </p:txBody>
      </p:sp>
      <p:pic>
        <p:nvPicPr>
          <p:cNvPr id="1026" name="Picture 4" descr="FSG_Background_Fix.jpg"/>
          <p:cNvPicPr>
            <a:picLocks noChangeAspect="1"/>
          </p:cNvPicPr>
          <p:nvPr userDrawn="1"/>
        </p:nvPicPr>
        <p:blipFill>
          <a:blip r:embed="rId17"/>
          <a:srcRect/>
          <a:stretch>
            <a:fillRect/>
          </a:stretch>
        </p:blipFill>
        <p:spPr bwMode="auto">
          <a:xfrm>
            <a:off x="0" y="0"/>
            <a:ext cx="12192000" cy="6858000"/>
          </a:xfrm>
          <a:prstGeom prst="rect">
            <a:avLst/>
          </a:prstGeom>
          <a:noFill/>
          <a:ln w="9525">
            <a:noFill/>
            <a:miter lim="800000"/>
            <a:headEnd/>
            <a:tailEnd/>
          </a:ln>
        </p:spPr>
      </p:pic>
      <p:sp>
        <p:nvSpPr>
          <p:cNvPr id="10" name="Rectangle 9"/>
          <p:cNvSpPr/>
          <p:nvPr userDrawn="1"/>
        </p:nvSpPr>
        <p:spPr>
          <a:xfrm>
            <a:off x="404284" y="-9525"/>
            <a:ext cx="11410949"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a:defRPr/>
            </a:pPr>
            <a:endParaRPr lang="en-US" dirty="0">
              <a:solidFill>
                <a:srgbClr val="C1C6C8"/>
              </a:solidFill>
            </a:endParaRPr>
          </a:p>
        </p:txBody>
      </p:sp>
      <p:sp>
        <p:nvSpPr>
          <p:cNvPr id="6" name="Slide Number Placeholder 5"/>
          <p:cNvSpPr>
            <a:spLocks noGrp="1"/>
          </p:cNvSpPr>
          <p:nvPr>
            <p:ph type="sldNum" sz="quarter" idx="4"/>
          </p:nvPr>
        </p:nvSpPr>
        <p:spPr>
          <a:xfrm>
            <a:off x="11114617" y="6438933"/>
            <a:ext cx="700616" cy="365125"/>
          </a:xfrm>
          <a:prstGeom prst="rect">
            <a:avLst/>
          </a:prstGeom>
        </p:spPr>
        <p:txBody>
          <a:bodyPr vert="horz" lIns="0" tIns="0" rIns="0" bIns="0" rtlCol="0" anchor="ctr"/>
          <a:lstStyle>
            <a:lvl1pPr algn="r" fontAlgn="auto">
              <a:spcBef>
                <a:spcPts val="0"/>
              </a:spcBef>
              <a:spcAft>
                <a:spcPts val="0"/>
              </a:spcAft>
              <a:defRPr sz="1200" b="1" i="0" smtClean="0">
                <a:ln>
                  <a:noFill/>
                </a:ln>
                <a:solidFill>
                  <a:srgbClr val="253746"/>
                </a:solidFill>
                <a:latin typeface="Arial"/>
                <a:cs typeface="Arial"/>
              </a:defRPr>
            </a:lvl1pPr>
          </a:lstStyle>
          <a:p>
            <a:pPr defTabSz="457200">
              <a:defRPr/>
            </a:pPr>
            <a:fld id="{548D3A7A-DE80-40DF-A0D3-BA1C77013DB5}" type="slidenum">
              <a:rPr lang="en-US"/>
              <a:pPr defTabSz="457200">
                <a:defRPr/>
              </a:pPr>
              <a:t>‹#›</a:t>
            </a:fld>
            <a:endParaRPr lang="en-US" dirty="0"/>
          </a:p>
        </p:txBody>
      </p:sp>
      <p:pic>
        <p:nvPicPr>
          <p:cNvPr id="1033" name="Picture 9" descr="CIF-icon-RGB"/>
          <p:cNvPicPr>
            <a:picLocks noChangeAspect="1" noChangeArrowheads="1"/>
          </p:cNvPicPr>
          <p:nvPr userDrawn="1"/>
        </p:nvPicPr>
        <p:blipFill>
          <a:blip r:embed="rId18"/>
          <a:srcRect/>
          <a:stretch>
            <a:fillRect/>
          </a:stretch>
        </p:blipFill>
        <p:spPr bwMode="auto">
          <a:xfrm>
            <a:off x="478383" y="7940"/>
            <a:ext cx="1401233" cy="1050925"/>
          </a:xfrm>
          <a:prstGeom prst="rect">
            <a:avLst/>
          </a:prstGeom>
          <a:noFill/>
          <a:ln w="9525">
            <a:noFill/>
            <a:miter lim="800000"/>
            <a:headEnd/>
            <a:tailEnd/>
          </a:ln>
        </p:spPr>
      </p:pic>
      <p:sp>
        <p:nvSpPr>
          <p:cNvPr id="1030" name="Title Placeholder 1"/>
          <p:cNvSpPr>
            <a:spLocks noGrp="1"/>
          </p:cNvSpPr>
          <p:nvPr>
            <p:ph type="title"/>
          </p:nvPr>
        </p:nvSpPr>
        <p:spPr bwMode="auto">
          <a:xfrm>
            <a:off x="1896535" y="79375"/>
            <a:ext cx="9768417" cy="901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529167" y="1201742"/>
            <a:ext cx="11135784" cy="3883025"/>
          </a:xfrm>
          <a:prstGeom prst="rect">
            <a:avLst/>
          </a:prstGeom>
          <a:noFill/>
          <a:ln>
            <a:no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289984" y="6516721"/>
            <a:ext cx="6874933" cy="230187"/>
          </a:xfrm>
          <a:prstGeom prst="rect">
            <a:avLst/>
          </a:prstGeom>
          <a:noFill/>
        </p:spPr>
        <p:txBody>
          <a:bodyPr>
            <a:spAutoFit/>
          </a:bodyPr>
          <a:lstStyle/>
          <a:p>
            <a:pPr defTabSz="457200">
              <a:defRPr/>
            </a:pPr>
            <a:r>
              <a:rPr lang="en-US" sz="900" dirty="0">
                <a:solidFill>
                  <a:srgbClr val="332F21"/>
                </a:solidFill>
                <a:cs typeface="Arial" charset="0"/>
              </a:rPr>
              <a:t>An Initiative of FSG and Aspen Institute Forum for Community Solutions</a:t>
            </a:r>
          </a:p>
        </p:txBody>
      </p:sp>
    </p:spTree>
    <p:extLst>
      <p:ext uri="{BB962C8B-B14F-4D97-AF65-F5344CB8AC3E}">
        <p14:creationId xmlns:p14="http://schemas.microsoft.com/office/powerpoint/2010/main" val="4022165751"/>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ftr="0" dt="0"/>
  <p:txStyles>
    <p:titleStyle>
      <a:lvl1pPr algn="l" defTabSz="457200" rtl="0" fontAlgn="base">
        <a:lnSpc>
          <a:spcPts val="2200"/>
        </a:lnSpc>
        <a:spcBef>
          <a:spcPct val="0"/>
        </a:spcBef>
        <a:spcAft>
          <a:spcPct val="0"/>
        </a:spcAft>
        <a:defRPr sz="2000" b="1" kern="1200">
          <a:solidFill>
            <a:schemeClr val="tx2"/>
          </a:solidFill>
          <a:latin typeface="Arial"/>
          <a:ea typeface="Gotham Rounded Medium"/>
          <a:cs typeface="Gotham Rounded Medium"/>
        </a:defRPr>
      </a:lvl1pPr>
      <a:lvl2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p:titleStyle>
    <p:bodyStyle>
      <a:lvl1pPr algn="l" defTabSz="457200" rtl="0" fontAlgn="base">
        <a:lnSpc>
          <a:spcPts val="2000"/>
        </a:lnSpc>
        <a:spcBef>
          <a:spcPts val="1500"/>
        </a:spcBef>
        <a:spcAft>
          <a:spcPct val="0"/>
        </a:spcAft>
        <a:buClr>
          <a:schemeClr val="bg1"/>
        </a:buClr>
        <a:buSzPct val="25000"/>
        <a:buFont typeface="Arial" charset="0"/>
        <a:buChar char="•"/>
        <a:defRPr sz="1100" b="1" kern="1200" spc="50">
          <a:solidFill>
            <a:schemeClr val="bg2"/>
          </a:solidFill>
          <a:latin typeface="Arial Black"/>
          <a:ea typeface="+mn-ea"/>
          <a:cs typeface="Arial Black"/>
        </a:defRPr>
      </a:lvl1pPr>
      <a:lvl2pPr marL="166688" indent="-166688" algn="l" defTabSz="457200" rtl="0" fontAlgn="base">
        <a:lnSpc>
          <a:spcPts val="1900"/>
        </a:lnSpc>
        <a:spcBef>
          <a:spcPts val="1200"/>
        </a:spcBef>
        <a:spcAft>
          <a:spcPct val="0"/>
        </a:spcAft>
        <a:buClr>
          <a:schemeClr val="accent1"/>
        </a:buClr>
        <a:buSzPct val="100000"/>
        <a:buFont typeface="Arial" charset="0"/>
        <a:buChar char="•"/>
        <a:defRPr sz="1500" kern="1200">
          <a:solidFill>
            <a:schemeClr val="bg1"/>
          </a:solidFill>
          <a:latin typeface="Arial"/>
          <a:ea typeface="+mn-ea"/>
          <a:cs typeface="Arial"/>
        </a:defRPr>
      </a:lvl2pPr>
      <a:lvl3pPr marL="341313" indent="-165100" algn="l" defTabSz="457200" rtl="0" fontAlgn="base">
        <a:lnSpc>
          <a:spcPts val="1700"/>
        </a:lnSpc>
        <a:spcBef>
          <a:spcPts val="1000"/>
        </a:spcBef>
        <a:spcAft>
          <a:spcPct val="0"/>
        </a:spcAft>
        <a:buSzPct val="100000"/>
        <a:buFont typeface="Arial" charset="0"/>
        <a:buChar char="•"/>
        <a:defRPr sz="1300" kern="1200">
          <a:solidFill>
            <a:schemeClr val="bg1"/>
          </a:solidFill>
          <a:latin typeface="Arial"/>
          <a:ea typeface="+mn-ea"/>
          <a:cs typeface="Arial"/>
        </a:defRPr>
      </a:lvl3pPr>
      <a:lvl4pPr marL="515938" indent="-174625" algn="l" defTabSz="457200" rtl="0" fontAlgn="base">
        <a:lnSpc>
          <a:spcPts val="1700"/>
        </a:lnSpc>
        <a:spcBef>
          <a:spcPts val="1000"/>
        </a:spcBef>
        <a:spcAft>
          <a:spcPct val="0"/>
        </a:spcAft>
        <a:buClr>
          <a:schemeClr val="bg1"/>
        </a:buClr>
        <a:buSzPct val="100000"/>
        <a:buFont typeface="Lucida Grande"/>
        <a:buChar char="-"/>
        <a:defRPr sz="1300" kern="1200">
          <a:solidFill>
            <a:schemeClr val="bg1"/>
          </a:solidFill>
          <a:latin typeface="Arial"/>
          <a:ea typeface="+mn-ea"/>
          <a:cs typeface="Arial"/>
        </a:defRPr>
      </a:lvl4pPr>
      <a:lvl5pPr marL="684213" indent="-166688" algn="l" defTabSz="628650" rtl="0" fontAlgn="base">
        <a:lnSpc>
          <a:spcPts val="1700"/>
        </a:lnSpc>
        <a:spcBef>
          <a:spcPts val="1000"/>
        </a:spcBef>
        <a:spcAft>
          <a:spcPct val="0"/>
        </a:spcAft>
        <a:buClr>
          <a:schemeClr val="bg1"/>
        </a:buClr>
        <a:buSzPct val="100000"/>
        <a:buFont typeface="Lucida Grande"/>
        <a:buChar char="-"/>
        <a:defRPr sz="13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75000"/>
          </a:schemeClr>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3363676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12" imgW="270" imgH="270" progId="TCLayout.ActiveDocument.1">
                  <p:embed/>
                </p:oleObj>
              </mc:Choice>
              <mc:Fallback>
                <p:oleObj name="think-cell Slide" r:id="rId12" imgW="270" imgH="270" progId="TCLayout.ActiveDocument.1">
                  <p:embed/>
                  <p:pic>
                    <p:nvPicPr>
                      <p:cNvPr id="2" name="Object 1" hidden="1"/>
                      <p:cNvPicPr/>
                      <p:nvPr/>
                    </p:nvPicPr>
                    <p:blipFill>
                      <a:blip r:embed="rId13"/>
                      <a:stretch>
                        <a:fillRect/>
                      </a:stretch>
                    </p:blipFill>
                    <p:spPr>
                      <a:xfrm>
                        <a:off x="2118" y="1589"/>
                        <a:ext cx="2116" cy="1587"/>
                      </a:xfrm>
                      <a:prstGeom prst="rect">
                        <a:avLst/>
                      </a:prstGeom>
                    </p:spPr>
                  </p:pic>
                </p:oleObj>
              </mc:Fallback>
            </mc:AlternateContent>
          </a:graphicData>
        </a:graphic>
      </p:graphicFrame>
      <p:pic>
        <p:nvPicPr>
          <p:cNvPr id="1026" name="Picture 3" descr="InteriorPage_Fix.jpg"/>
          <p:cNvPicPr>
            <a:picLocks noChangeAspect="1"/>
          </p:cNvPicPr>
          <p:nvPr/>
        </p:nvPicPr>
        <p:blipFill>
          <a:blip r:embed="rId14"/>
          <a:srcRect/>
          <a:stretch>
            <a:fillRect/>
          </a:stretch>
        </p:blipFill>
        <p:spPr bwMode="auto">
          <a:xfrm>
            <a:off x="0" y="0"/>
            <a:ext cx="12192000" cy="6858000"/>
          </a:xfrm>
          <a:prstGeom prst="rect">
            <a:avLst/>
          </a:prstGeom>
          <a:noFill/>
          <a:ln w="9525">
            <a:noFill/>
            <a:miter lim="800000"/>
            <a:headEnd/>
            <a:tailEnd/>
          </a:ln>
        </p:spPr>
      </p:pic>
      <p:sp>
        <p:nvSpPr>
          <p:cNvPr id="6" name="Slide Number Placeholder 5"/>
          <p:cNvSpPr>
            <a:spLocks noGrp="1"/>
          </p:cNvSpPr>
          <p:nvPr>
            <p:ph type="sldNum" sz="quarter" idx="4"/>
          </p:nvPr>
        </p:nvSpPr>
        <p:spPr>
          <a:xfrm>
            <a:off x="11114617" y="6438901"/>
            <a:ext cx="700616" cy="365125"/>
          </a:xfrm>
          <a:prstGeom prst="rect">
            <a:avLst/>
          </a:prstGeom>
        </p:spPr>
        <p:txBody>
          <a:bodyPr vert="horz" lIns="0" tIns="0" rIns="0" bIns="0" rtlCol="0" anchor="ctr"/>
          <a:lstStyle>
            <a:lvl1pPr algn="r" fontAlgn="auto">
              <a:spcBef>
                <a:spcPts val="0"/>
              </a:spcBef>
              <a:spcAft>
                <a:spcPts val="0"/>
              </a:spcAft>
              <a:defRPr sz="1200" b="1" i="0" smtClean="0">
                <a:ln>
                  <a:noFill/>
                </a:ln>
                <a:solidFill>
                  <a:srgbClr val="253746"/>
                </a:solidFill>
                <a:latin typeface="Arial"/>
                <a:cs typeface="Arial"/>
              </a:defRPr>
            </a:lvl1pPr>
          </a:lstStyle>
          <a:p>
            <a:pPr>
              <a:defRPr/>
            </a:pPr>
            <a:fld id="{783AEF6C-8A8C-4C9A-8F7C-6CD5CFB782AF}" type="slidenum">
              <a:rPr lang="en-US"/>
              <a:pPr>
                <a:defRPr/>
              </a:pPr>
              <a:t>‹#›</a:t>
            </a:fld>
            <a:endParaRPr lang="en-US" dirty="0"/>
          </a:p>
        </p:txBody>
      </p:sp>
      <p:sp>
        <p:nvSpPr>
          <p:cNvPr id="1028" name="Title Placeholder 1"/>
          <p:cNvSpPr>
            <a:spLocks noGrp="1"/>
          </p:cNvSpPr>
          <p:nvPr>
            <p:ph type="title"/>
          </p:nvPr>
        </p:nvSpPr>
        <p:spPr bwMode="auto">
          <a:xfrm>
            <a:off x="1896534" y="79375"/>
            <a:ext cx="9768417" cy="901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529167" y="1201739"/>
            <a:ext cx="11135784" cy="3883025"/>
          </a:xfrm>
          <a:prstGeom prst="rect">
            <a:avLst/>
          </a:prstGeom>
          <a:noFill/>
          <a:ln>
            <a:no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p:nvSpPr>
        <p:spPr>
          <a:xfrm>
            <a:off x="289984" y="6516689"/>
            <a:ext cx="6874933" cy="230187"/>
          </a:xfrm>
          <a:prstGeom prst="rect">
            <a:avLst/>
          </a:prstGeom>
          <a:noFill/>
        </p:spPr>
        <p:txBody>
          <a:bodyPr>
            <a:spAutoFit/>
          </a:bodyPr>
          <a:lstStyle/>
          <a:p>
            <a:pPr>
              <a:defRPr/>
            </a:pPr>
            <a:r>
              <a:rPr lang="en-US" sz="900" dirty="0">
                <a:solidFill>
                  <a:srgbClr val="332F21"/>
                </a:solidFill>
                <a:cs typeface="Arial" charset="0"/>
              </a:rPr>
              <a:t>An Initiative of FSG and Aspen Institute Forum for Community Solutions</a:t>
            </a:r>
          </a:p>
        </p:txBody>
      </p:sp>
    </p:spTree>
    <p:extLst>
      <p:ext uri="{BB962C8B-B14F-4D97-AF65-F5344CB8AC3E}">
        <p14:creationId xmlns:p14="http://schemas.microsoft.com/office/powerpoint/2010/main" val="1869285849"/>
      </p:ext>
    </p:extLst>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hf hdr="0" ftr="0" dt="0"/>
  <p:txStyles>
    <p:titleStyle>
      <a:lvl1pPr algn="l" defTabSz="457200" rtl="0" fontAlgn="base">
        <a:lnSpc>
          <a:spcPts val="2200"/>
        </a:lnSpc>
        <a:spcBef>
          <a:spcPct val="0"/>
        </a:spcBef>
        <a:spcAft>
          <a:spcPct val="0"/>
        </a:spcAft>
        <a:defRPr sz="2000" b="1" kern="1200">
          <a:solidFill>
            <a:schemeClr val="tx2"/>
          </a:solidFill>
          <a:latin typeface="Arial"/>
          <a:ea typeface="Gotham Rounded Medium"/>
          <a:cs typeface="Gotham Rounded Medium"/>
        </a:defRPr>
      </a:lvl1pPr>
      <a:lvl2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p:titleStyle>
    <p:bodyStyle>
      <a:lvl1pPr algn="l" defTabSz="457200" rtl="0" fontAlgn="base">
        <a:lnSpc>
          <a:spcPts val="2000"/>
        </a:lnSpc>
        <a:spcBef>
          <a:spcPts val="1500"/>
        </a:spcBef>
        <a:spcAft>
          <a:spcPct val="0"/>
        </a:spcAft>
        <a:buClr>
          <a:schemeClr val="bg1"/>
        </a:buClr>
        <a:buSzPct val="25000"/>
        <a:buFont typeface="Arial" charset="0"/>
        <a:buChar char="•"/>
        <a:defRPr sz="1100" b="1" kern="1200" spc="50">
          <a:solidFill>
            <a:schemeClr val="bg2"/>
          </a:solidFill>
          <a:latin typeface="Arial Black"/>
          <a:ea typeface="+mn-ea"/>
          <a:cs typeface="Arial Black"/>
        </a:defRPr>
      </a:lvl1pPr>
      <a:lvl2pPr marL="166688" indent="-166688" algn="l" defTabSz="457200" rtl="0" fontAlgn="base">
        <a:lnSpc>
          <a:spcPts val="1900"/>
        </a:lnSpc>
        <a:spcBef>
          <a:spcPts val="1200"/>
        </a:spcBef>
        <a:spcAft>
          <a:spcPct val="0"/>
        </a:spcAft>
        <a:buClr>
          <a:schemeClr val="accent1"/>
        </a:buClr>
        <a:buSzPct val="100000"/>
        <a:buFont typeface="Arial" charset="0"/>
        <a:buChar char="•"/>
        <a:defRPr sz="1500" kern="1200">
          <a:solidFill>
            <a:schemeClr val="bg1"/>
          </a:solidFill>
          <a:latin typeface="Arial"/>
          <a:ea typeface="+mn-ea"/>
          <a:cs typeface="Arial"/>
        </a:defRPr>
      </a:lvl2pPr>
      <a:lvl3pPr marL="341313" indent="-165100" algn="l" defTabSz="457200" rtl="0" fontAlgn="base">
        <a:lnSpc>
          <a:spcPts val="1700"/>
        </a:lnSpc>
        <a:spcBef>
          <a:spcPts val="1000"/>
        </a:spcBef>
        <a:spcAft>
          <a:spcPct val="0"/>
        </a:spcAft>
        <a:buSzPct val="100000"/>
        <a:buFont typeface="Arial" charset="0"/>
        <a:buChar char="•"/>
        <a:defRPr sz="1300" kern="1200">
          <a:solidFill>
            <a:schemeClr val="bg1"/>
          </a:solidFill>
          <a:latin typeface="Arial"/>
          <a:ea typeface="+mn-ea"/>
          <a:cs typeface="Arial"/>
        </a:defRPr>
      </a:lvl3pPr>
      <a:lvl4pPr marL="515938" indent="-174625" algn="l" defTabSz="457200" rtl="0" fontAlgn="base">
        <a:lnSpc>
          <a:spcPts val="1700"/>
        </a:lnSpc>
        <a:spcBef>
          <a:spcPts val="1000"/>
        </a:spcBef>
        <a:spcAft>
          <a:spcPct val="0"/>
        </a:spcAft>
        <a:buClr>
          <a:schemeClr val="bg1"/>
        </a:buClr>
        <a:buSzPct val="100000"/>
        <a:buFont typeface="Lucida Grande"/>
        <a:buChar char="-"/>
        <a:defRPr sz="1300" kern="1200">
          <a:solidFill>
            <a:schemeClr val="bg1"/>
          </a:solidFill>
          <a:latin typeface="Arial"/>
          <a:ea typeface="+mn-ea"/>
          <a:cs typeface="Arial"/>
        </a:defRPr>
      </a:lvl4pPr>
      <a:lvl5pPr marL="684213" indent="-166688" algn="l" defTabSz="628650" rtl="0" fontAlgn="base">
        <a:lnSpc>
          <a:spcPts val="1700"/>
        </a:lnSpc>
        <a:spcBef>
          <a:spcPts val="1000"/>
        </a:spcBef>
        <a:spcAft>
          <a:spcPct val="0"/>
        </a:spcAft>
        <a:buClr>
          <a:schemeClr val="bg1"/>
        </a:buClr>
        <a:buSzPct val="100000"/>
        <a:buFont typeface="Lucida Grande"/>
        <a:buChar char="-"/>
        <a:defRPr sz="13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75000"/>
          </a:schemeClr>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614195908"/>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12" imgW="270" imgH="270" progId="TCLayout.ActiveDocument.1">
                  <p:embed/>
                </p:oleObj>
              </mc:Choice>
              <mc:Fallback>
                <p:oleObj name="think-cell Slide" r:id="rId12" imgW="270" imgH="270" progId="TCLayout.ActiveDocument.1">
                  <p:embed/>
                  <p:pic>
                    <p:nvPicPr>
                      <p:cNvPr id="2" name="Object 1" hidden="1"/>
                      <p:cNvPicPr/>
                      <p:nvPr/>
                    </p:nvPicPr>
                    <p:blipFill>
                      <a:blip r:embed="rId13"/>
                      <a:stretch>
                        <a:fillRect/>
                      </a:stretch>
                    </p:blipFill>
                    <p:spPr>
                      <a:xfrm>
                        <a:off x="2118" y="1589"/>
                        <a:ext cx="2116" cy="1587"/>
                      </a:xfrm>
                      <a:prstGeom prst="rect">
                        <a:avLst/>
                      </a:prstGeom>
                    </p:spPr>
                  </p:pic>
                </p:oleObj>
              </mc:Fallback>
            </mc:AlternateContent>
          </a:graphicData>
        </a:graphic>
      </p:graphicFrame>
      <p:pic>
        <p:nvPicPr>
          <p:cNvPr id="1026" name="Picture 3" descr="InteriorPage_Fix.jpg"/>
          <p:cNvPicPr>
            <a:picLocks noChangeAspect="1"/>
          </p:cNvPicPr>
          <p:nvPr/>
        </p:nvPicPr>
        <p:blipFill>
          <a:blip r:embed="rId14"/>
          <a:srcRect/>
          <a:stretch>
            <a:fillRect/>
          </a:stretch>
        </p:blipFill>
        <p:spPr bwMode="auto">
          <a:xfrm>
            <a:off x="0" y="0"/>
            <a:ext cx="12192000" cy="6858000"/>
          </a:xfrm>
          <a:prstGeom prst="rect">
            <a:avLst/>
          </a:prstGeom>
          <a:noFill/>
          <a:ln w="9525">
            <a:noFill/>
            <a:miter lim="800000"/>
            <a:headEnd/>
            <a:tailEnd/>
          </a:ln>
        </p:spPr>
      </p:pic>
      <p:sp>
        <p:nvSpPr>
          <p:cNvPr id="6" name="Slide Number Placeholder 5"/>
          <p:cNvSpPr>
            <a:spLocks noGrp="1"/>
          </p:cNvSpPr>
          <p:nvPr>
            <p:ph type="sldNum" sz="quarter" idx="4"/>
          </p:nvPr>
        </p:nvSpPr>
        <p:spPr>
          <a:xfrm>
            <a:off x="11114617" y="6438901"/>
            <a:ext cx="700616" cy="365125"/>
          </a:xfrm>
          <a:prstGeom prst="rect">
            <a:avLst/>
          </a:prstGeom>
        </p:spPr>
        <p:txBody>
          <a:bodyPr vert="horz" lIns="0" tIns="0" rIns="0" bIns="0" rtlCol="0" anchor="ctr"/>
          <a:lstStyle>
            <a:lvl1pPr algn="r" fontAlgn="auto">
              <a:spcBef>
                <a:spcPts val="0"/>
              </a:spcBef>
              <a:spcAft>
                <a:spcPts val="0"/>
              </a:spcAft>
              <a:defRPr sz="1200" b="1" i="0" smtClean="0">
                <a:ln>
                  <a:noFill/>
                </a:ln>
                <a:solidFill>
                  <a:srgbClr val="253746"/>
                </a:solidFill>
                <a:latin typeface="Arial"/>
                <a:cs typeface="Arial"/>
              </a:defRPr>
            </a:lvl1pPr>
          </a:lstStyle>
          <a:p>
            <a:pPr>
              <a:defRPr/>
            </a:pPr>
            <a:fld id="{783AEF6C-8A8C-4C9A-8F7C-6CD5CFB782AF}" type="slidenum">
              <a:rPr lang="en-US"/>
              <a:pPr>
                <a:defRPr/>
              </a:pPr>
              <a:t>‹#›</a:t>
            </a:fld>
            <a:endParaRPr lang="en-US" dirty="0"/>
          </a:p>
        </p:txBody>
      </p:sp>
      <p:sp>
        <p:nvSpPr>
          <p:cNvPr id="1028" name="Title Placeholder 1"/>
          <p:cNvSpPr>
            <a:spLocks noGrp="1"/>
          </p:cNvSpPr>
          <p:nvPr>
            <p:ph type="title"/>
          </p:nvPr>
        </p:nvSpPr>
        <p:spPr bwMode="auto">
          <a:xfrm>
            <a:off x="1896534" y="79375"/>
            <a:ext cx="9768417" cy="901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529167" y="1201739"/>
            <a:ext cx="11135784" cy="3883025"/>
          </a:xfrm>
          <a:prstGeom prst="rect">
            <a:avLst/>
          </a:prstGeom>
          <a:noFill/>
          <a:ln>
            <a:no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p:nvSpPr>
        <p:spPr>
          <a:xfrm>
            <a:off x="289984" y="6516689"/>
            <a:ext cx="6874933" cy="230187"/>
          </a:xfrm>
          <a:prstGeom prst="rect">
            <a:avLst/>
          </a:prstGeom>
          <a:noFill/>
        </p:spPr>
        <p:txBody>
          <a:bodyPr>
            <a:spAutoFit/>
          </a:bodyPr>
          <a:lstStyle/>
          <a:p>
            <a:pPr>
              <a:defRPr/>
            </a:pPr>
            <a:r>
              <a:rPr lang="en-US" sz="900" dirty="0">
                <a:solidFill>
                  <a:srgbClr val="332F21"/>
                </a:solidFill>
                <a:cs typeface="Arial" charset="0"/>
              </a:rPr>
              <a:t>An Initiative of FSG and Aspen Institute Forum for Community Solutions</a:t>
            </a:r>
          </a:p>
        </p:txBody>
      </p:sp>
    </p:spTree>
    <p:extLst>
      <p:ext uri="{BB962C8B-B14F-4D97-AF65-F5344CB8AC3E}">
        <p14:creationId xmlns:p14="http://schemas.microsoft.com/office/powerpoint/2010/main" val="2661183708"/>
      </p:ext>
    </p:extLst>
  </p:cSld>
  <p:clrMap bg1="dk1" tx1="lt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hf hdr="0" ftr="0" dt="0"/>
  <p:txStyles>
    <p:titleStyle>
      <a:lvl1pPr algn="l" defTabSz="457200" rtl="0" fontAlgn="base">
        <a:lnSpc>
          <a:spcPts val="2200"/>
        </a:lnSpc>
        <a:spcBef>
          <a:spcPct val="0"/>
        </a:spcBef>
        <a:spcAft>
          <a:spcPct val="0"/>
        </a:spcAft>
        <a:defRPr sz="2000" b="1" kern="1200">
          <a:solidFill>
            <a:schemeClr val="tx2"/>
          </a:solidFill>
          <a:latin typeface="Arial"/>
          <a:ea typeface="Gotham Rounded Medium"/>
          <a:cs typeface="Gotham Rounded Medium"/>
        </a:defRPr>
      </a:lvl1pPr>
      <a:lvl2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p:titleStyle>
    <p:bodyStyle>
      <a:lvl1pPr algn="l" defTabSz="457200" rtl="0" fontAlgn="base">
        <a:lnSpc>
          <a:spcPts val="2000"/>
        </a:lnSpc>
        <a:spcBef>
          <a:spcPts val="1500"/>
        </a:spcBef>
        <a:spcAft>
          <a:spcPct val="0"/>
        </a:spcAft>
        <a:buClr>
          <a:schemeClr val="bg1"/>
        </a:buClr>
        <a:buSzPct val="25000"/>
        <a:buFont typeface="Arial" charset="0"/>
        <a:buChar char="•"/>
        <a:defRPr sz="1100" b="1" kern="1200" spc="50">
          <a:solidFill>
            <a:schemeClr val="bg2"/>
          </a:solidFill>
          <a:latin typeface="Arial Black"/>
          <a:ea typeface="+mn-ea"/>
          <a:cs typeface="Arial Black"/>
        </a:defRPr>
      </a:lvl1pPr>
      <a:lvl2pPr marL="166688" indent="-166688" algn="l" defTabSz="457200" rtl="0" fontAlgn="base">
        <a:lnSpc>
          <a:spcPts val="1900"/>
        </a:lnSpc>
        <a:spcBef>
          <a:spcPts val="1200"/>
        </a:spcBef>
        <a:spcAft>
          <a:spcPct val="0"/>
        </a:spcAft>
        <a:buClr>
          <a:schemeClr val="accent1"/>
        </a:buClr>
        <a:buSzPct val="100000"/>
        <a:buFont typeface="Arial" charset="0"/>
        <a:buChar char="•"/>
        <a:defRPr sz="1500" kern="1200">
          <a:solidFill>
            <a:schemeClr val="bg1"/>
          </a:solidFill>
          <a:latin typeface="Arial"/>
          <a:ea typeface="+mn-ea"/>
          <a:cs typeface="Arial"/>
        </a:defRPr>
      </a:lvl2pPr>
      <a:lvl3pPr marL="341313" indent="-165100" algn="l" defTabSz="457200" rtl="0" fontAlgn="base">
        <a:lnSpc>
          <a:spcPts val="1700"/>
        </a:lnSpc>
        <a:spcBef>
          <a:spcPts val="1000"/>
        </a:spcBef>
        <a:spcAft>
          <a:spcPct val="0"/>
        </a:spcAft>
        <a:buSzPct val="100000"/>
        <a:buFont typeface="Arial" charset="0"/>
        <a:buChar char="•"/>
        <a:defRPr sz="1300" kern="1200">
          <a:solidFill>
            <a:schemeClr val="bg1"/>
          </a:solidFill>
          <a:latin typeface="Arial"/>
          <a:ea typeface="+mn-ea"/>
          <a:cs typeface="Arial"/>
        </a:defRPr>
      </a:lvl3pPr>
      <a:lvl4pPr marL="515938" indent="-174625" algn="l" defTabSz="457200" rtl="0" fontAlgn="base">
        <a:lnSpc>
          <a:spcPts val="1700"/>
        </a:lnSpc>
        <a:spcBef>
          <a:spcPts val="1000"/>
        </a:spcBef>
        <a:spcAft>
          <a:spcPct val="0"/>
        </a:spcAft>
        <a:buClr>
          <a:schemeClr val="bg1"/>
        </a:buClr>
        <a:buSzPct val="100000"/>
        <a:buFont typeface="Lucida Grande"/>
        <a:buChar char="-"/>
        <a:defRPr sz="1300" kern="1200">
          <a:solidFill>
            <a:schemeClr val="bg1"/>
          </a:solidFill>
          <a:latin typeface="Arial"/>
          <a:ea typeface="+mn-ea"/>
          <a:cs typeface="Arial"/>
        </a:defRPr>
      </a:lvl4pPr>
      <a:lvl5pPr marL="684213" indent="-166688" algn="l" defTabSz="628650" rtl="0" fontAlgn="base">
        <a:lnSpc>
          <a:spcPts val="1700"/>
        </a:lnSpc>
        <a:spcBef>
          <a:spcPts val="1000"/>
        </a:spcBef>
        <a:spcAft>
          <a:spcPct val="0"/>
        </a:spcAft>
        <a:buClr>
          <a:schemeClr val="bg1"/>
        </a:buClr>
        <a:buSzPct val="100000"/>
        <a:buFont typeface="Lucida Grande"/>
        <a:buChar char="-"/>
        <a:defRPr sz="13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75000"/>
          </a:schemeClr>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3"/>
            </p:custData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14" imgW="270" imgH="270" progId="TCLayout.ActiveDocument.1">
                  <p:embed/>
                </p:oleObj>
              </mc:Choice>
              <mc:Fallback>
                <p:oleObj name="think-cell Slide" r:id="rId14" imgW="270" imgH="270" progId="TCLayout.ActiveDocument.1">
                  <p:embed/>
                  <p:pic>
                    <p:nvPicPr>
                      <p:cNvPr id="2" name="Object 1" hidden="1"/>
                      <p:cNvPicPr/>
                      <p:nvPr/>
                    </p:nvPicPr>
                    <p:blipFill>
                      <a:blip r:embed="rId15"/>
                      <a:stretch>
                        <a:fillRect/>
                      </a:stretch>
                    </p:blipFill>
                    <p:spPr>
                      <a:xfrm>
                        <a:off x="2119" y="1591"/>
                        <a:ext cx="2116" cy="1587"/>
                      </a:xfrm>
                      <a:prstGeom prst="rect">
                        <a:avLst/>
                      </a:prstGeom>
                    </p:spPr>
                  </p:pic>
                </p:oleObj>
              </mc:Fallback>
            </mc:AlternateContent>
          </a:graphicData>
        </a:graphic>
      </p:graphicFrame>
      <p:pic>
        <p:nvPicPr>
          <p:cNvPr id="1026" name="Picture 4" descr="FSG_Background_Fix.jpg"/>
          <p:cNvPicPr>
            <a:picLocks noChangeAspect="1"/>
          </p:cNvPicPr>
          <p:nvPr/>
        </p:nvPicPr>
        <p:blipFill>
          <a:blip r:embed="rId16"/>
          <a:srcRect/>
          <a:stretch>
            <a:fillRect/>
          </a:stretch>
        </p:blipFill>
        <p:spPr bwMode="auto">
          <a:xfrm>
            <a:off x="0" y="0"/>
            <a:ext cx="12192000" cy="6858000"/>
          </a:xfrm>
          <a:prstGeom prst="rect">
            <a:avLst/>
          </a:prstGeom>
          <a:noFill/>
          <a:ln w="9525">
            <a:noFill/>
            <a:miter lim="800000"/>
            <a:headEnd/>
            <a:tailEnd/>
          </a:ln>
        </p:spPr>
      </p:pic>
      <p:sp>
        <p:nvSpPr>
          <p:cNvPr id="10" name="Rectangle 9"/>
          <p:cNvSpPr/>
          <p:nvPr/>
        </p:nvSpPr>
        <p:spPr>
          <a:xfrm>
            <a:off x="404284" y="-9525"/>
            <a:ext cx="11410949"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1350" dirty="0"/>
          </a:p>
        </p:txBody>
      </p:sp>
      <p:sp>
        <p:nvSpPr>
          <p:cNvPr id="6" name="Slide Number Placeholder 5"/>
          <p:cNvSpPr>
            <a:spLocks noGrp="1"/>
          </p:cNvSpPr>
          <p:nvPr>
            <p:ph type="sldNum" sz="quarter" idx="4"/>
          </p:nvPr>
        </p:nvSpPr>
        <p:spPr>
          <a:xfrm>
            <a:off x="11114617" y="6438903"/>
            <a:ext cx="700616" cy="365125"/>
          </a:xfrm>
          <a:prstGeom prst="rect">
            <a:avLst/>
          </a:prstGeom>
        </p:spPr>
        <p:txBody>
          <a:bodyPr vert="horz" lIns="0" tIns="0" rIns="0" bIns="0" rtlCol="0" anchor="ctr"/>
          <a:lstStyle>
            <a:lvl1pPr algn="r" fontAlgn="auto">
              <a:spcBef>
                <a:spcPts val="0"/>
              </a:spcBef>
              <a:spcAft>
                <a:spcPts val="0"/>
              </a:spcAft>
              <a:defRPr sz="900" b="1" i="0" smtClean="0">
                <a:ln>
                  <a:noFill/>
                </a:ln>
                <a:solidFill>
                  <a:srgbClr val="253746"/>
                </a:solidFill>
                <a:latin typeface="Arial"/>
                <a:cs typeface="Arial"/>
              </a:defRPr>
            </a:lvl1pPr>
          </a:lstStyle>
          <a:p>
            <a:pPr>
              <a:defRPr/>
            </a:pPr>
            <a:fld id="{548D3A7A-DE80-40DF-A0D3-BA1C77013DB5}" type="slidenum">
              <a:rPr lang="en-US"/>
              <a:pPr>
                <a:defRPr/>
              </a:pPr>
              <a:t>‹#›</a:t>
            </a:fld>
            <a:endParaRPr lang="en-US" dirty="0"/>
          </a:p>
        </p:txBody>
      </p:sp>
      <p:pic>
        <p:nvPicPr>
          <p:cNvPr id="1033" name="Picture 9" descr="CIF-icon-RGB"/>
          <p:cNvPicPr>
            <a:picLocks noChangeAspect="1" noChangeArrowheads="1"/>
          </p:cNvPicPr>
          <p:nvPr/>
        </p:nvPicPr>
        <p:blipFill>
          <a:blip r:embed="rId17"/>
          <a:srcRect/>
          <a:stretch>
            <a:fillRect/>
          </a:stretch>
        </p:blipFill>
        <p:spPr bwMode="auto">
          <a:xfrm>
            <a:off x="478369" y="7941"/>
            <a:ext cx="1401233" cy="1050925"/>
          </a:xfrm>
          <a:prstGeom prst="rect">
            <a:avLst/>
          </a:prstGeom>
          <a:noFill/>
          <a:ln w="9525">
            <a:noFill/>
            <a:miter lim="800000"/>
            <a:headEnd/>
            <a:tailEnd/>
          </a:ln>
        </p:spPr>
      </p:pic>
      <p:sp>
        <p:nvSpPr>
          <p:cNvPr id="1030" name="Title Placeholder 1"/>
          <p:cNvSpPr>
            <a:spLocks noGrp="1"/>
          </p:cNvSpPr>
          <p:nvPr>
            <p:ph type="title"/>
          </p:nvPr>
        </p:nvSpPr>
        <p:spPr bwMode="auto">
          <a:xfrm>
            <a:off x="1896535" y="79375"/>
            <a:ext cx="9768417" cy="901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529167" y="1201741"/>
            <a:ext cx="11135784" cy="3883025"/>
          </a:xfrm>
          <a:prstGeom prst="rect">
            <a:avLst/>
          </a:prstGeom>
          <a:noFill/>
          <a:ln>
            <a:no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p:nvSpPr>
        <p:spPr>
          <a:xfrm>
            <a:off x="289984" y="6516689"/>
            <a:ext cx="6874933" cy="196208"/>
          </a:xfrm>
          <a:prstGeom prst="rect">
            <a:avLst/>
          </a:prstGeom>
          <a:noFill/>
        </p:spPr>
        <p:txBody>
          <a:bodyPr>
            <a:spAutoFit/>
          </a:bodyPr>
          <a:lstStyle/>
          <a:p>
            <a:pPr fontAlgn="auto">
              <a:spcBef>
                <a:spcPts val="0"/>
              </a:spcBef>
              <a:spcAft>
                <a:spcPts val="0"/>
              </a:spcAft>
              <a:defRPr/>
            </a:pPr>
            <a:r>
              <a:rPr lang="en-US" sz="675" dirty="0">
                <a:solidFill>
                  <a:srgbClr val="332F21"/>
                </a:solidFill>
                <a:latin typeface="+mn-lt"/>
                <a:cs typeface="+mn-cs"/>
              </a:rPr>
              <a:t>An Initiative of FSG and Aspen Institute Forum for Community Solutions</a:t>
            </a:r>
          </a:p>
        </p:txBody>
      </p:sp>
    </p:spTree>
    <p:extLst>
      <p:ext uri="{BB962C8B-B14F-4D97-AF65-F5344CB8AC3E}">
        <p14:creationId xmlns:p14="http://schemas.microsoft.com/office/powerpoint/2010/main" val="939532860"/>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342900" rtl="0" fontAlgn="base">
        <a:lnSpc>
          <a:spcPts val="1650"/>
        </a:lnSpc>
        <a:spcBef>
          <a:spcPct val="0"/>
        </a:spcBef>
        <a:spcAft>
          <a:spcPct val="0"/>
        </a:spcAft>
        <a:defRPr sz="1500" b="1" kern="1200">
          <a:solidFill>
            <a:schemeClr val="tx2"/>
          </a:solidFill>
          <a:latin typeface="Arial"/>
          <a:ea typeface="Gotham Rounded Medium"/>
          <a:cs typeface="Gotham Rounded Medium"/>
        </a:defRPr>
      </a:lvl1pPr>
      <a:lvl2pPr algn="l" defTabSz="342900" rtl="0" fontAlgn="base">
        <a:lnSpc>
          <a:spcPts val="1650"/>
        </a:lnSpc>
        <a:spcBef>
          <a:spcPct val="0"/>
        </a:spcBef>
        <a:spcAft>
          <a:spcPct val="0"/>
        </a:spcAft>
        <a:defRPr sz="1500" b="1">
          <a:solidFill>
            <a:schemeClr val="tx2"/>
          </a:solidFill>
          <a:latin typeface="Arial" charset="0"/>
          <a:ea typeface="Gotham Rounded Medium"/>
          <a:cs typeface="Gotham Rounded Medium"/>
        </a:defRPr>
      </a:lvl2pPr>
      <a:lvl3pPr algn="l" defTabSz="342900" rtl="0" fontAlgn="base">
        <a:lnSpc>
          <a:spcPts val="1650"/>
        </a:lnSpc>
        <a:spcBef>
          <a:spcPct val="0"/>
        </a:spcBef>
        <a:spcAft>
          <a:spcPct val="0"/>
        </a:spcAft>
        <a:defRPr sz="1500" b="1">
          <a:solidFill>
            <a:schemeClr val="tx2"/>
          </a:solidFill>
          <a:latin typeface="Arial" charset="0"/>
          <a:ea typeface="Gotham Rounded Medium"/>
          <a:cs typeface="Gotham Rounded Medium"/>
        </a:defRPr>
      </a:lvl3pPr>
      <a:lvl4pPr algn="l" defTabSz="342900" rtl="0" fontAlgn="base">
        <a:lnSpc>
          <a:spcPts val="1650"/>
        </a:lnSpc>
        <a:spcBef>
          <a:spcPct val="0"/>
        </a:spcBef>
        <a:spcAft>
          <a:spcPct val="0"/>
        </a:spcAft>
        <a:defRPr sz="1500" b="1">
          <a:solidFill>
            <a:schemeClr val="tx2"/>
          </a:solidFill>
          <a:latin typeface="Arial" charset="0"/>
          <a:ea typeface="Gotham Rounded Medium"/>
          <a:cs typeface="Gotham Rounded Medium"/>
        </a:defRPr>
      </a:lvl4pPr>
      <a:lvl5pPr algn="l" defTabSz="342900" rtl="0" fontAlgn="base">
        <a:lnSpc>
          <a:spcPts val="1650"/>
        </a:lnSpc>
        <a:spcBef>
          <a:spcPct val="0"/>
        </a:spcBef>
        <a:spcAft>
          <a:spcPct val="0"/>
        </a:spcAft>
        <a:defRPr sz="1500" b="1">
          <a:solidFill>
            <a:schemeClr val="tx2"/>
          </a:solidFill>
          <a:latin typeface="Arial" charset="0"/>
          <a:ea typeface="Gotham Rounded Medium"/>
          <a:cs typeface="Gotham Rounded Medium"/>
        </a:defRPr>
      </a:lvl5pPr>
      <a:lvl6pPr marL="342900" algn="l" defTabSz="342900" rtl="0" fontAlgn="base">
        <a:lnSpc>
          <a:spcPts val="1650"/>
        </a:lnSpc>
        <a:spcBef>
          <a:spcPct val="0"/>
        </a:spcBef>
        <a:spcAft>
          <a:spcPct val="0"/>
        </a:spcAft>
        <a:defRPr sz="1500" b="1">
          <a:solidFill>
            <a:schemeClr val="tx2"/>
          </a:solidFill>
          <a:latin typeface="Arial" charset="0"/>
          <a:ea typeface="Gotham Rounded Medium"/>
          <a:cs typeface="Gotham Rounded Medium"/>
        </a:defRPr>
      </a:lvl6pPr>
      <a:lvl7pPr marL="685800" algn="l" defTabSz="342900" rtl="0" fontAlgn="base">
        <a:lnSpc>
          <a:spcPts val="1650"/>
        </a:lnSpc>
        <a:spcBef>
          <a:spcPct val="0"/>
        </a:spcBef>
        <a:spcAft>
          <a:spcPct val="0"/>
        </a:spcAft>
        <a:defRPr sz="1500" b="1">
          <a:solidFill>
            <a:schemeClr val="tx2"/>
          </a:solidFill>
          <a:latin typeface="Arial" charset="0"/>
          <a:ea typeface="Gotham Rounded Medium"/>
          <a:cs typeface="Gotham Rounded Medium"/>
        </a:defRPr>
      </a:lvl7pPr>
      <a:lvl8pPr marL="1028700" algn="l" defTabSz="342900" rtl="0" fontAlgn="base">
        <a:lnSpc>
          <a:spcPts val="1650"/>
        </a:lnSpc>
        <a:spcBef>
          <a:spcPct val="0"/>
        </a:spcBef>
        <a:spcAft>
          <a:spcPct val="0"/>
        </a:spcAft>
        <a:defRPr sz="1500" b="1">
          <a:solidFill>
            <a:schemeClr val="tx2"/>
          </a:solidFill>
          <a:latin typeface="Arial" charset="0"/>
          <a:ea typeface="Gotham Rounded Medium"/>
          <a:cs typeface="Gotham Rounded Medium"/>
        </a:defRPr>
      </a:lvl8pPr>
      <a:lvl9pPr marL="1371600" algn="l" defTabSz="342900" rtl="0" fontAlgn="base">
        <a:lnSpc>
          <a:spcPts val="1650"/>
        </a:lnSpc>
        <a:spcBef>
          <a:spcPct val="0"/>
        </a:spcBef>
        <a:spcAft>
          <a:spcPct val="0"/>
        </a:spcAft>
        <a:defRPr sz="1500" b="1">
          <a:solidFill>
            <a:schemeClr val="tx2"/>
          </a:solidFill>
          <a:latin typeface="Arial" charset="0"/>
          <a:ea typeface="Gotham Rounded Medium"/>
          <a:cs typeface="Gotham Rounded Medium"/>
        </a:defRPr>
      </a:lvl9pPr>
    </p:titleStyle>
    <p:bodyStyle>
      <a:lvl1pPr algn="l" defTabSz="342900" rtl="0" fontAlgn="base">
        <a:lnSpc>
          <a:spcPts val="1500"/>
        </a:lnSpc>
        <a:spcBef>
          <a:spcPts val="1125"/>
        </a:spcBef>
        <a:spcAft>
          <a:spcPct val="0"/>
        </a:spcAft>
        <a:buClr>
          <a:schemeClr val="bg1"/>
        </a:buClr>
        <a:buSzPct val="25000"/>
        <a:buFont typeface="Arial" charset="0"/>
        <a:buChar char="•"/>
        <a:defRPr sz="825" b="1" kern="1200" spc="38">
          <a:solidFill>
            <a:schemeClr val="bg2"/>
          </a:solidFill>
          <a:latin typeface="Arial Black"/>
          <a:ea typeface="+mn-ea"/>
          <a:cs typeface="Arial Black"/>
        </a:defRPr>
      </a:lvl1pPr>
      <a:lvl2pPr marL="125016" indent="-125016" algn="l" defTabSz="342900" rtl="0" fontAlgn="base">
        <a:lnSpc>
          <a:spcPts val="1425"/>
        </a:lnSpc>
        <a:spcBef>
          <a:spcPts val="900"/>
        </a:spcBef>
        <a:spcAft>
          <a:spcPct val="0"/>
        </a:spcAft>
        <a:buClr>
          <a:schemeClr val="accent1"/>
        </a:buClr>
        <a:buSzPct val="100000"/>
        <a:buFont typeface="Arial" charset="0"/>
        <a:buChar char="•"/>
        <a:defRPr sz="1125" kern="1200">
          <a:solidFill>
            <a:schemeClr val="bg1"/>
          </a:solidFill>
          <a:latin typeface="Arial"/>
          <a:ea typeface="+mn-ea"/>
          <a:cs typeface="Arial"/>
        </a:defRPr>
      </a:lvl2pPr>
      <a:lvl3pPr marL="255985" indent="-123825" algn="l" defTabSz="342900" rtl="0" fontAlgn="base">
        <a:lnSpc>
          <a:spcPts val="1275"/>
        </a:lnSpc>
        <a:spcBef>
          <a:spcPts val="750"/>
        </a:spcBef>
        <a:spcAft>
          <a:spcPct val="0"/>
        </a:spcAft>
        <a:buSzPct val="100000"/>
        <a:buFont typeface="Arial" charset="0"/>
        <a:buChar char="•"/>
        <a:defRPr sz="975" kern="1200">
          <a:solidFill>
            <a:schemeClr val="bg1"/>
          </a:solidFill>
          <a:latin typeface="Arial"/>
          <a:ea typeface="+mn-ea"/>
          <a:cs typeface="Arial"/>
        </a:defRPr>
      </a:lvl3pPr>
      <a:lvl4pPr marL="386954" indent="-130969" algn="l" defTabSz="342900" rtl="0" fontAlgn="base">
        <a:lnSpc>
          <a:spcPts val="1275"/>
        </a:lnSpc>
        <a:spcBef>
          <a:spcPts val="750"/>
        </a:spcBef>
        <a:spcAft>
          <a:spcPct val="0"/>
        </a:spcAft>
        <a:buClr>
          <a:schemeClr val="bg1"/>
        </a:buClr>
        <a:buSzPct val="100000"/>
        <a:buFont typeface="Lucida Grande"/>
        <a:buChar char="-"/>
        <a:defRPr sz="975" kern="1200">
          <a:solidFill>
            <a:schemeClr val="bg1"/>
          </a:solidFill>
          <a:latin typeface="Arial"/>
          <a:ea typeface="+mn-ea"/>
          <a:cs typeface="Arial"/>
        </a:defRPr>
      </a:lvl4pPr>
      <a:lvl5pPr marL="513160" indent="-125016" algn="l" defTabSz="471488" rtl="0" fontAlgn="base">
        <a:lnSpc>
          <a:spcPts val="1275"/>
        </a:lnSpc>
        <a:spcBef>
          <a:spcPts val="750"/>
        </a:spcBef>
        <a:spcAft>
          <a:spcPct val="0"/>
        </a:spcAft>
        <a:buClr>
          <a:schemeClr val="bg1"/>
        </a:buClr>
        <a:buSzPct val="100000"/>
        <a:buFont typeface="Lucida Grande"/>
        <a:buChar char="-"/>
        <a:defRPr sz="975" kern="1200">
          <a:solidFill>
            <a:schemeClr val="bg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75000"/>
          </a:schemeClr>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13" imgW="270" imgH="270" progId="TCLayout.ActiveDocument.1">
                  <p:embed/>
                </p:oleObj>
              </mc:Choice>
              <mc:Fallback>
                <p:oleObj name="think-cell Slide" r:id="rId13" imgW="270" imgH="270" progId="TCLayout.ActiveDocument.1">
                  <p:embed/>
                  <p:pic>
                    <p:nvPicPr>
                      <p:cNvPr id="2" name="Object 1" hidden="1"/>
                      <p:cNvPicPr/>
                      <p:nvPr/>
                    </p:nvPicPr>
                    <p:blipFill>
                      <a:blip r:embed="rId14"/>
                      <a:stretch>
                        <a:fillRect/>
                      </a:stretch>
                    </p:blipFill>
                    <p:spPr>
                      <a:xfrm>
                        <a:off x="2118" y="1589"/>
                        <a:ext cx="2116" cy="1587"/>
                      </a:xfrm>
                      <a:prstGeom prst="rect">
                        <a:avLst/>
                      </a:prstGeom>
                    </p:spPr>
                  </p:pic>
                </p:oleObj>
              </mc:Fallback>
            </mc:AlternateContent>
          </a:graphicData>
        </a:graphic>
      </p:graphicFrame>
      <p:pic>
        <p:nvPicPr>
          <p:cNvPr id="1026" name="Picture 3" descr="InteriorPage_Fix.jpg"/>
          <p:cNvPicPr>
            <a:picLocks noChangeAspect="1"/>
          </p:cNvPicPr>
          <p:nvPr/>
        </p:nvPicPr>
        <p:blipFill>
          <a:blip r:embed="rId15"/>
          <a:srcRect/>
          <a:stretch>
            <a:fillRect/>
          </a:stretch>
        </p:blipFill>
        <p:spPr bwMode="auto">
          <a:xfrm>
            <a:off x="0" y="0"/>
            <a:ext cx="12192000" cy="6858000"/>
          </a:xfrm>
          <a:prstGeom prst="rect">
            <a:avLst/>
          </a:prstGeom>
          <a:noFill/>
          <a:ln w="9525">
            <a:noFill/>
            <a:miter lim="800000"/>
            <a:headEnd/>
            <a:tailEnd/>
          </a:ln>
        </p:spPr>
      </p:pic>
      <p:sp>
        <p:nvSpPr>
          <p:cNvPr id="6" name="Slide Number Placeholder 5"/>
          <p:cNvSpPr>
            <a:spLocks noGrp="1"/>
          </p:cNvSpPr>
          <p:nvPr>
            <p:ph type="sldNum" sz="quarter" idx="4"/>
          </p:nvPr>
        </p:nvSpPr>
        <p:spPr>
          <a:xfrm>
            <a:off x="11114617" y="6438901"/>
            <a:ext cx="700616" cy="365125"/>
          </a:xfrm>
          <a:prstGeom prst="rect">
            <a:avLst/>
          </a:prstGeom>
        </p:spPr>
        <p:txBody>
          <a:bodyPr vert="horz" lIns="0" tIns="0" rIns="0" bIns="0" rtlCol="0" anchor="ctr"/>
          <a:lstStyle>
            <a:lvl1pPr algn="r" fontAlgn="auto">
              <a:spcBef>
                <a:spcPts val="0"/>
              </a:spcBef>
              <a:spcAft>
                <a:spcPts val="0"/>
              </a:spcAft>
              <a:defRPr sz="1200" b="1" i="0" smtClean="0">
                <a:ln>
                  <a:noFill/>
                </a:ln>
                <a:solidFill>
                  <a:srgbClr val="253746"/>
                </a:solidFill>
                <a:latin typeface="Arial"/>
                <a:cs typeface="Arial"/>
              </a:defRPr>
            </a:lvl1pPr>
          </a:lstStyle>
          <a:p>
            <a:pPr>
              <a:defRPr/>
            </a:pPr>
            <a:fld id="{783AEF6C-8A8C-4C9A-8F7C-6CD5CFB782AF}" type="slidenum">
              <a:rPr lang="en-US"/>
              <a:pPr>
                <a:defRPr/>
              </a:pPr>
              <a:t>‹#›</a:t>
            </a:fld>
            <a:endParaRPr lang="en-US" dirty="0"/>
          </a:p>
        </p:txBody>
      </p:sp>
      <p:sp>
        <p:nvSpPr>
          <p:cNvPr id="1028" name="Title Placeholder 1"/>
          <p:cNvSpPr>
            <a:spLocks noGrp="1"/>
          </p:cNvSpPr>
          <p:nvPr>
            <p:ph type="title"/>
          </p:nvPr>
        </p:nvSpPr>
        <p:spPr bwMode="auto">
          <a:xfrm>
            <a:off x="1896534" y="79375"/>
            <a:ext cx="9768417" cy="901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529167" y="1201739"/>
            <a:ext cx="11135784" cy="3883025"/>
          </a:xfrm>
          <a:prstGeom prst="rect">
            <a:avLst/>
          </a:prstGeom>
          <a:noFill/>
          <a:ln>
            <a:no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p:nvSpPr>
        <p:spPr>
          <a:xfrm>
            <a:off x="289984" y="6516689"/>
            <a:ext cx="6874933" cy="230187"/>
          </a:xfrm>
          <a:prstGeom prst="rect">
            <a:avLst/>
          </a:prstGeom>
          <a:noFill/>
        </p:spPr>
        <p:txBody>
          <a:bodyPr>
            <a:spAutoFit/>
          </a:bodyPr>
          <a:lstStyle/>
          <a:p>
            <a:pPr>
              <a:defRPr/>
            </a:pPr>
            <a:r>
              <a:rPr lang="en-US" sz="900" dirty="0">
                <a:solidFill>
                  <a:srgbClr val="332F21"/>
                </a:solidFill>
                <a:cs typeface="Arial" charset="0"/>
              </a:rPr>
              <a:t>An Initiative of FSG and Aspen Institute Forum for Community Solutions</a:t>
            </a:r>
          </a:p>
        </p:txBody>
      </p:sp>
    </p:spTree>
    <p:extLst>
      <p:ext uri="{BB962C8B-B14F-4D97-AF65-F5344CB8AC3E}">
        <p14:creationId xmlns:p14="http://schemas.microsoft.com/office/powerpoint/2010/main" val="564672568"/>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Lst>
  <p:hf hdr="0" ftr="0" dt="0"/>
  <p:txStyles>
    <p:titleStyle>
      <a:lvl1pPr algn="l" defTabSz="457200" rtl="0" fontAlgn="base">
        <a:lnSpc>
          <a:spcPts val="2200"/>
        </a:lnSpc>
        <a:spcBef>
          <a:spcPct val="0"/>
        </a:spcBef>
        <a:spcAft>
          <a:spcPct val="0"/>
        </a:spcAft>
        <a:defRPr sz="2000" b="1" kern="1200">
          <a:solidFill>
            <a:schemeClr val="tx2"/>
          </a:solidFill>
          <a:latin typeface="Arial"/>
          <a:ea typeface="Gotham Rounded Medium"/>
          <a:cs typeface="Gotham Rounded Medium"/>
        </a:defRPr>
      </a:lvl1pPr>
      <a:lvl2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p:titleStyle>
    <p:bodyStyle>
      <a:lvl1pPr algn="l" defTabSz="457200" rtl="0" fontAlgn="base">
        <a:lnSpc>
          <a:spcPts val="2000"/>
        </a:lnSpc>
        <a:spcBef>
          <a:spcPts val="1500"/>
        </a:spcBef>
        <a:spcAft>
          <a:spcPct val="0"/>
        </a:spcAft>
        <a:buClr>
          <a:schemeClr val="bg1"/>
        </a:buClr>
        <a:buSzPct val="25000"/>
        <a:buFont typeface="Arial" charset="0"/>
        <a:buChar char="•"/>
        <a:defRPr sz="1100" b="1" kern="1200" spc="50">
          <a:solidFill>
            <a:schemeClr val="bg2"/>
          </a:solidFill>
          <a:latin typeface="Arial Black"/>
          <a:ea typeface="+mn-ea"/>
          <a:cs typeface="Arial Black"/>
        </a:defRPr>
      </a:lvl1pPr>
      <a:lvl2pPr marL="166688" indent="-166688" algn="l" defTabSz="457200" rtl="0" fontAlgn="base">
        <a:lnSpc>
          <a:spcPts val="1900"/>
        </a:lnSpc>
        <a:spcBef>
          <a:spcPts val="1200"/>
        </a:spcBef>
        <a:spcAft>
          <a:spcPct val="0"/>
        </a:spcAft>
        <a:buClr>
          <a:schemeClr val="accent1"/>
        </a:buClr>
        <a:buSzPct val="100000"/>
        <a:buFont typeface="Arial" charset="0"/>
        <a:buChar char="•"/>
        <a:defRPr sz="1500" kern="1200">
          <a:solidFill>
            <a:schemeClr val="bg1"/>
          </a:solidFill>
          <a:latin typeface="Arial"/>
          <a:ea typeface="+mn-ea"/>
          <a:cs typeface="Arial"/>
        </a:defRPr>
      </a:lvl2pPr>
      <a:lvl3pPr marL="341313" indent="-165100" algn="l" defTabSz="457200" rtl="0" fontAlgn="base">
        <a:lnSpc>
          <a:spcPts val="1700"/>
        </a:lnSpc>
        <a:spcBef>
          <a:spcPts val="1000"/>
        </a:spcBef>
        <a:spcAft>
          <a:spcPct val="0"/>
        </a:spcAft>
        <a:buSzPct val="100000"/>
        <a:buFont typeface="Arial" charset="0"/>
        <a:buChar char="•"/>
        <a:defRPr sz="1300" kern="1200">
          <a:solidFill>
            <a:schemeClr val="bg1"/>
          </a:solidFill>
          <a:latin typeface="Arial"/>
          <a:ea typeface="+mn-ea"/>
          <a:cs typeface="Arial"/>
        </a:defRPr>
      </a:lvl3pPr>
      <a:lvl4pPr marL="515938" indent="-174625" algn="l" defTabSz="457200" rtl="0" fontAlgn="base">
        <a:lnSpc>
          <a:spcPts val="1700"/>
        </a:lnSpc>
        <a:spcBef>
          <a:spcPts val="1000"/>
        </a:spcBef>
        <a:spcAft>
          <a:spcPct val="0"/>
        </a:spcAft>
        <a:buClr>
          <a:schemeClr val="bg1"/>
        </a:buClr>
        <a:buSzPct val="100000"/>
        <a:buFont typeface="Lucida Grande"/>
        <a:buChar char="-"/>
        <a:defRPr sz="1300" kern="1200">
          <a:solidFill>
            <a:schemeClr val="bg1"/>
          </a:solidFill>
          <a:latin typeface="Arial"/>
          <a:ea typeface="+mn-ea"/>
          <a:cs typeface="Arial"/>
        </a:defRPr>
      </a:lvl4pPr>
      <a:lvl5pPr marL="684213" indent="-166688" algn="l" defTabSz="628650" rtl="0" fontAlgn="base">
        <a:lnSpc>
          <a:spcPts val="1700"/>
        </a:lnSpc>
        <a:spcBef>
          <a:spcPts val="1000"/>
        </a:spcBef>
        <a:spcAft>
          <a:spcPct val="0"/>
        </a:spcAft>
        <a:buClr>
          <a:schemeClr val="bg1"/>
        </a:buClr>
        <a:buSzPct val="100000"/>
        <a:buFont typeface="Lucida Grande"/>
        <a:buChar char="-"/>
        <a:defRPr sz="13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5.emf"/><Relationship Id="rId5" Type="http://schemas.openxmlformats.org/officeDocument/2006/relationships/oleObject" Target="../embeddings/oleObject15.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cid:6307A00E-45A2-492E-8184-A20C62CE9B3E" TargetMode="Externa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cid:6307A00E-45A2-492E-8184-A20C62CE9B3E" TargetMode="Externa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cid:6307A00E-45A2-492E-8184-A20C62CE9B3E" TargetMode="External"/><Relationship Id="rId4" Type="http://schemas.openxmlformats.org/officeDocument/2006/relationships/diagramData" Target="../diagrams/data2.xml"/><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cid:6307A00E-45A2-492E-8184-A20C62CE9B3E" TargetMode="Externa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4.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cid:6307A00E-45A2-492E-8184-A20C62CE9B3E" TargetMode="External"/><Relationship Id="rId4" Type="http://schemas.openxmlformats.org/officeDocument/2006/relationships/diagramData" Target="../diagrams/data3.xml"/><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5.png"/><Relationship Id="rId7" Type="http://schemas.openxmlformats.org/officeDocument/2006/relationships/diagramQuickStyle" Target="../diagrams/quickStyle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cid:6307A00E-45A2-492E-8184-A20C62CE9B3E" TargetMode="External"/><Relationship Id="rId9" Type="http://schemas.microsoft.com/office/2007/relationships/diagramDrawing" Target="../diagrams/drawing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https://obamawhitehouse.archives.gov/sites/default/files/docs/the_economics_of_early_childhood_investments.pdf" TargetMode="External"/><Relationship Id="rId4" Type="http://schemas.openxmlformats.org/officeDocument/2006/relationships/image" Target="cid:6307A00E-45A2-492E-8184-A20C62CE9B3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cid:6307A00E-45A2-492E-8184-A20C62CE9B3E" TargetMode="Externa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cid:6307A00E-45A2-492E-8184-A20C62CE9B3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cid:6307A00E-45A2-492E-8184-A20C62CE9B3E" TargetMode="Externa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cid:6307A00E-45A2-492E-8184-A20C62CE9B3E" TargetMode="Externa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cid:6307A00E-45A2-492E-8184-A20C62CE9B3E" TargetMode="Externa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hyperlink" Target="https://www.collectiveimpactforum.org/blogs/11421/3-steps-advancing-equity-through-collective-impact" TargetMode="External"/><Relationship Id="rId3" Type="http://schemas.openxmlformats.org/officeDocument/2006/relationships/image" Target="../media/image14.png"/><Relationship Id="rId7" Type="http://schemas.openxmlformats.org/officeDocument/2006/relationships/hyperlink" Target="https://www.collectiveimpactforum.org/blogs/34176/bringing-equity-lens-collective-impact" TargetMode="External"/><Relationship Id="rId12" Type="http://schemas.openxmlformats.org/officeDocument/2006/relationships/hyperlink" Target="https://www.collectiveimpactforum.org/resources/equity-resourc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collectiveimpactforum.org/" TargetMode="External"/><Relationship Id="rId11" Type="http://schemas.openxmlformats.org/officeDocument/2006/relationships/hyperlink" Target="https://www.orsimpact.com/directory/ci-study-report.htm" TargetMode="External"/><Relationship Id="rId5" Type="http://schemas.openxmlformats.org/officeDocument/2006/relationships/image" Target="cid:6307A00E-45A2-492E-8184-A20C62CE9B3E" TargetMode="External"/><Relationship Id="rId10" Type="http://schemas.openxmlformats.org/officeDocument/2006/relationships/hyperlink" Target="https://ssir.org/equity_and_collective_impact" TargetMode="External"/><Relationship Id="rId4" Type="http://schemas.openxmlformats.org/officeDocument/2006/relationships/image" Target="../media/image15.png"/><Relationship Id="rId9" Type="http://schemas.openxmlformats.org/officeDocument/2006/relationships/hyperlink" Target="https://www.policylink.org/find-resources/library/equity-soul-of-collective-impact"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www.juniouswilliams.com/" TargetMode="External"/><Relationship Id="rId3" Type="http://schemas.openxmlformats.org/officeDocument/2006/relationships/slideLayout" Target="../slideLayouts/slideLayout55.xml"/><Relationship Id="rId7" Type="http://schemas.openxmlformats.org/officeDocument/2006/relationships/hyperlink" Target="http://www.collectiveimpactforum.org/" TargetMode="Externa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5.emf"/><Relationship Id="rId11" Type="http://schemas.openxmlformats.org/officeDocument/2006/relationships/image" Target="cid:6307A00E-45A2-492E-8184-A20C62CE9B3E" TargetMode="External"/><Relationship Id="rId5" Type="http://schemas.openxmlformats.org/officeDocument/2006/relationships/oleObject" Target="../embeddings/oleObject16.bin"/><Relationship Id="rId10" Type="http://schemas.openxmlformats.org/officeDocument/2006/relationships/image" Target="../media/image15.png"/><Relationship Id="rId4" Type="http://schemas.openxmlformats.org/officeDocument/2006/relationships/notesSlide" Target="../notesSlides/notesSlide10.xml"/><Relationship Id="rId9" Type="http://schemas.openxmlformats.org/officeDocument/2006/relationships/hyperlink" Target="mailto:juniouswilliamsjr@gmail.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cid:6307A00E-45A2-492E-8184-A20C62CE9B3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policylink.org/about/equity-manifesto" TargetMode="Externa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cid:6307A00E-45A2-492E-8184-A20C62CE9B3E" TargetMode="External"/><Relationship Id="rId5" Type="http://schemas.openxmlformats.org/officeDocument/2006/relationships/image" Target="../media/image15.png"/><Relationship Id="rId4" Type="http://schemas.openxmlformats.org/officeDocument/2006/relationships/hyperlink" Target="http://www.urbanstrategies.org/equity/equitydocument.ph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cid:6307A00E-45A2-492E-8184-A20C62CE9B3E" TargetMode="Externa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5.png"/><Relationship Id="rId7" Type="http://schemas.openxmlformats.org/officeDocument/2006/relationships/diagramQuickStyle" Target="../diagrams/quickStyle1.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cid:6307A00E-45A2-492E-8184-A20C62CE9B3E" TargetMode="External"/><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cid:6307A00E-45A2-492E-8184-A20C62CE9B3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itelighter.com/sociology/sociology/knowledgecards/intersectionality-theory" TargetMode="Externa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cid:6307A00E-45A2-492E-8184-A20C62CE9B3E" TargetMode="Externa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http://scholarship.law.berkeley.edu/facpubs/1633" TargetMode="Externa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cid:6307A00E-45A2-492E-8184-A20C62CE9B3E" TargetMode="Externa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4" name="Object 3" hidden="1"/>
                      <p:cNvPicPr/>
                      <p:nvPr/>
                    </p:nvPicPr>
                    <p:blipFill>
                      <a:blip r:embed="rId6"/>
                      <a:stretch>
                        <a:fillRect/>
                      </a:stretch>
                    </p:blipFill>
                    <p:spPr>
                      <a:xfrm>
                        <a:off x="2119" y="1588"/>
                        <a:ext cx="2117" cy="1588"/>
                      </a:xfrm>
                      <a:prstGeom prst="rect">
                        <a:avLst/>
                      </a:prstGeom>
                    </p:spPr>
                  </p:pic>
                </p:oleObj>
              </mc:Fallback>
            </mc:AlternateContent>
          </a:graphicData>
        </a:graphic>
      </p:graphicFrame>
      <p:sp>
        <p:nvSpPr>
          <p:cNvPr id="3" name="Rectangle 2" hidden="1"/>
          <p:cNvSpPr/>
          <p:nvPr>
            <p:custDataLst>
              <p:tags r:id="rId2"/>
            </p:custDataLst>
          </p:nvPr>
        </p:nvSpPr>
        <p:spPr>
          <a:xfrm>
            <a:off x="0"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marR="0" lvl="0" indent="0" algn="ctr" defTabSz="457200" rtl="0" eaLnBrk="1" fontAlgn="base" latinLnBrk="0" hangingPunct="1">
              <a:lnSpc>
                <a:spcPct val="110000"/>
              </a:lnSpc>
              <a:spcBef>
                <a:spcPct val="0"/>
              </a:spcBef>
              <a:spcAft>
                <a:spcPct val="0"/>
              </a:spcAft>
              <a:buClrTx/>
              <a:buSzTx/>
              <a:buFontTx/>
              <a:buNone/>
              <a:tabLst/>
              <a:defRPr/>
            </a:pPr>
            <a:endParaRPr kumimoji="0" lang="en-US" sz="2000" b="1" i="1" u="none" strike="noStrike" kern="1200" cap="none" spc="0" normalizeH="0" baseline="0" noProof="0" dirty="0">
              <a:ln>
                <a:noFill/>
              </a:ln>
              <a:solidFill>
                <a:srgbClr val="C1C6C8"/>
              </a:solidFill>
              <a:effectLst/>
              <a:uLnTx/>
              <a:uFillTx/>
              <a:latin typeface="Arial"/>
              <a:ea typeface="ＭＳ Ｐゴシック"/>
              <a:cs typeface="Arial"/>
              <a:sym typeface="Arial"/>
            </a:endParaRPr>
          </a:p>
        </p:txBody>
      </p:sp>
      <p:sp>
        <p:nvSpPr>
          <p:cNvPr id="2" name="Title 1"/>
          <p:cNvSpPr>
            <a:spLocks noGrp="1"/>
          </p:cNvSpPr>
          <p:nvPr>
            <p:ph type="title"/>
          </p:nvPr>
        </p:nvSpPr>
        <p:spPr>
          <a:xfrm>
            <a:off x="75423" y="3905807"/>
            <a:ext cx="12192000" cy="2231451"/>
          </a:xfrm>
        </p:spPr>
        <p:txBody>
          <a:bodyPr/>
          <a:lstStyle/>
          <a:p>
            <a:pPr algn="ctr" fontAlgn="auto">
              <a:lnSpc>
                <a:spcPct val="110000"/>
              </a:lnSpc>
              <a:spcAft>
                <a:spcPts val="0"/>
              </a:spcAft>
              <a:defRPr/>
            </a:pPr>
            <a:r>
              <a:rPr lang="en-US" sz="3200" dirty="0">
                <a:solidFill>
                  <a:schemeClr val="bg1">
                    <a:lumMod val="50000"/>
                  </a:schemeClr>
                </a:solidFill>
                <a:latin typeface="Arial" charset="0"/>
                <a:ea typeface="ＭＳ Ｐゴシック" pitchFamily="34" charset="-128"/>
                <a:cs typeface="Arial" charset="0"/>
              </a:rPr>
              <a:t>Building the Future for Mississippi’s Children </a:t>
            </a:r>
            <a:br>
              <a:rPr lang="en-US" sz="3200" dirty="0">
                <a:solidFill>
                  <a:schemeClr val="bg1">
                    <a:lumMod val="50000"/>
                  </a:schemeClr>
                </a:solidFill>
                <a:latin typeface="Arial" charset="0"/>
                <a:ea typeface="ＭＳ Ｐゴシック" pitchFamily="34" charset="-128"/>
                <a:cs typeface="Arial" charset="0"/>
              </a:rPr>
            </a:br>
            <a:r>
              <a:rPr lang="en-US" sz="3200" dirty="0">
                <a:solidFill>
                  <a:schemeClr val="bg1">
                    <a:lumMod val="50000"/>
                  </a:schemeClr>
                </a:solidFill>
                <a:latin typeface="Arial" charset="0"/>
                <a:ea typeface="ＭＳ Ｐゴシック" pitchFamily="34" charset="-128"/>
                <a:cs typeface="Arial" charset="0"/>
              </a:rPr>
              <a:t>on a Foundation of Equity</a:t>
            </a:r>
            <a:br>
              <a:rPr lang="en-US" sz="2800" dirty="0">
                <a:solidFill>
                  <a:schemeClr val="bg1">
                    <a:lumMod val="50000"/>
                  </a:schemeClr>
                </a:solidFill>
                <a:latin typeface="Arial" charset="0"/>
                <a:ea typeface="ＭＳ Ｐゴシック" pitchFamily="34" charset="-128"/>
                <a:cs typeface="Arial" charset="0"/>
              </a:rPr>
            </a:br>
            <a:r>
              <a:rPr lang="en-US" sz="2400" dirty="0">
                <a:solidFill>
                  <a:schemeClr val="bg1">
                    <a:lumMod val="50000"/>
                  </a:schemeClr>
                </a:solidFill>
                <a:latin typeface="Arial" charset="0"/>
                <a:ea typeface="ＭＳ Ｐゴシック" pitchFamily="34" charset="-128"/>
                <a:cs typeface="Arial" charset="0"/>
              </a:rPr>
              <a:t>Junious Williams, JD</a:t>
            </a:r>
            <a:br>
              <a:rPr lang="en-US" sz="2400" dirty="0">
                <a:solidFill>
                  <a:schemeClr val="bg1">
                    <a:lumMod val="50000"/>
                  </a:schemeClr>
                </a:solidFill>
                <a:latin typeface="Arial" charset="0"/>
                <a:ea typeface="ＭＳ Ｐゴシック" pitchFamily="34" charset="-128"/>
                <a:cs typeface="Arial" charset="0"/>
              </a:rPr>
            </a:br>
            <a:r>
              <a:rPr lang="en-US" sz="2400" dirty="0">
                <a:solidFill>
                  <a:schemeClr val="bg1">
                    <a:lumMod val="50000"/>
                  </a:schemeClr>
                </a:solidFill>
                <a:latin typeface="Arial" charset="0"/>
                <a:ea typeface="ＭＳ Ｐゴシック" pitchFamily="34" charset="-128"/>
                <a:cs typeface="Arial" charset="0"/>
              </a:rPr>
              <a:t>Senior Advisor</a:t>
            </a:r>
            <a:br>
              <a:rPr lang="en-US" sz="2400" dirty="0">
                <a:solidFill>
                  <a:schemeClr val="bg1">
                    <a:lumMod val="50000"/>
                  </a:schemeClr>
                </a:solidFill>
                <a:latin typeface="Arial" charset="0"/>
                <a:ea typeface="ＭＳ Ｐゴシック" pitchFamily="34" charset="-128"/>
                <a:cs typeface="Arial" charset="0"/>
              </a:rPr>
            </a:br>
            <a:r>
              <a:rPr lang="en-US" sz="2400" dirty="0">
                <a:solidFill>
                  <a:schemeClr val="bg1">
                    <a:lumMod val="50000"/>
                  </a:schemeClr>
                </a:solidFill>
                <a:latin typeface="Arial" charset="0"/>
                <a:ea typeface="ＭＳ Ｐゴシック" pitchFamily="34" charset="-128"/>
                <a:cs typeface="Arial" charset="0"/>
              </a:rPr>
              <a:t>Collective Impact Forum</a:t>
            </a:r>
            <a:br>
              <a:rPr lang="en-US" sz="2000" dirty="0">
                <a:solidFill>
                  <a:schemeClr val="bg1">
                    <a:lumMod val="50000"/>
                  </a:schemeClr>
                </a:solidFill>
                <a:latin typeface="Arial" charset="0"/>
                <a:ea typeface="ＭＳ Ｐゴシック" pitchFamily="34" charset="-128"/>
                <a:cs typeface="Arial" charset="0"/>
              </a:rPr>
            </a:br>
            <a:br>
              <a:rPr lang="en-US" sz="2000" dirty="0">
                <a:solidFill>
                  <a:schemeClr val="bg1">
                    <a:lumMod val="50000"/>
                  </a:schemeClr>
                </a:solidFill>
                <a:latin typeface="Arial" charset="0"/>
                <a:ea typeface="ＭＳ Ｐゴシック" pitchFamily="34" charset="-128"/>
                <a:cs typeface="Arial" charset="0"/>
              </a:rPr>
            </a:br>
            <a:br>
              <a:rPr lang="en-US" sz="2000" dirty="0">
                <a:solidFill>
                  <a:schemeClr val="bg1">
                    <a:lumMod val="50000"/>
                  </a:schemeClr>
                </a:solidFill>
                <a:latin typeface="Arial" charset="0"/>
                <a:ea typeface="ＭＳ Ｐゴシック" pitchFamily="34" charset="-128"/>
                <a:cs typeface="Arial" charset="0"/>
              </a:rPr>
            </a:br>
            <a:endParaRPr lang="en-US" sz="2000" b="0" i="1" dirty="0">
              <a:solidFill>
                <a:srgbClr val="FF0000"/>
              </a:solidFill>
              <a:ea typeface="+mj-ea"/>
            </a:endParaRPr>
          </a:p>
        </p:txBody>
      </p:sp>
      <p:sp>
        <p:nvSpPr>
          <p:cNvPr id="5" name="TextBox 4">
            <a:extLst>
              <a:ext uri="{FF2B5EF4-FFF2-40B4-BE49-F238E27FC236}">
                <a16:creationId xmlns:a16="http://schemas.microsoft.com/office/drawing/2014/main" id="{03CBF51B-D6E0-4AD8-B345-940F38FF4237}"/>
              </a:ext>
            </a:extLst>
          </p:cNvPr>
          <p:cNvSpPr txBox="1"/>
          <p:nvPr/>
        </p:nvSpPr>
        <p:spPr>
          <a:xfrm>
            <a:off x="3553408" y="2965696"/>
            <a:ext cx="508518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800" b="0" i="0" u="none" strike="noStrike" kern="1200" cap="none" spc="0" normalizeH="0" baseline="0" noProof="0" dirty="0">
                <a:ln>
                  <a:noFill/>
                </a:ln>
                <a:solidFill>
                  <a:srgbClr val="253746">
                    <a:lumMod val="50000"/>
                  </a:srgbClr>
                </a:solidFill>
                <a:effectLst/>
                <a:uLnTx/>
                <a:uFillTx/>
                <a:latin typeface="Arial" charset="0"/>
                <a:ea typeface="ＭＳ Ｐゴシック" pitchFamily="34" charset="-128"/>
                <a:cs typeface="Arial" charset="0"/>
              </a:rPr>
            </a:br>
            <a:endParaRPr kumimoji="0" lang="en-US" sz="2800" b="0" i="0" u="none" strike="noStrike" kern="1200" cap="none" spc="0" normalizeH="0" baseline="0" noProof="0" dirty="0">
              <a:ln>
                <a:noFill/>
              </a:ln>
              <a:solidFill>
                <a:srgbClr val="C1C6C8"/>
              </a:solidFill>
              <a:effectLst/>
              <a:uLnTx/>
              <a:uFillTx/>
              <a:latin typeface="Arial"/>
              <a:ea typeface="+mn-ea"/>
              <a:cs typeface="+mn-cs"/>
            </a:endParaRPr>
          </a:p>
        </p:txBody>
      </p:sp>
      <p:sp>
        <p:nvSpPr>
          <p:cNvPr id="7" name="TextBox 6">
            <a:extLst>
              <a:ext uri="{FF2B5EF4-FFF2-40B4-BE49-F238E27FC236}">
                <a16:creationId xmlns:a16="http://schemas.microsoft.com/office/drawing/2014/main" id="{F09C341D-782E-4D57-A112-AE7B99A49FA0}"/>
              </a:ext>
            </a:extLst>
          </p:cNvPr>
          <p:cNvSpPr txBox="1"/>
          <p:nvPr/>
        </p:nvSpPr>
        <p:spPr>
          <a:xfrm>
            <a:off x="754224" y="111857"/>
            <a:ext cx="10683551" cy="1217769"/>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b="1" dirty="0">
                <a:solidFill>
                  <a:prstClr val="black"/>
                </a:solidFill>
                <a:latin typeface="Castellar" panose="020A0402060406010301" pitchFamily="18" charset="0"/>
              </a:rPr>
              <a:t>MISSISSIPPI’S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stellar" panose="020A0402060406010301" pitchFamily="18" charset="0"/>
              </a:rPr>
              <a:t>FORUM FOR THE FUTURE</a:t>
            </a:r>
          </a:p>
        </p:txBody>
      </p:sp>
    </p:spTree>
    <p:extLst>
      <p:ext uri="{BB962C8B-B14F-4D97-AF65-F5344CB8AC3E}">
        <p14:creationId xmlns:p14="http://schemas.microsoft.com/office/powerpoint/2010/main" val="517518383"/>
      </p:ext>
    </p:extLst>
  </p:cSld>
  <p:clrMapOvr>
    <a:masterClrMapping/>
  </p:clrMapOvr>
  <mc:AlternateContent xmlns:mc="http://schemas.openxmlformats.org/markup-compatibility/2006" xmlns:p14="http://schemas.microsoft.com/office/powerpoint/2010/main">
    <mc:Choice Requires="p14">
      <p:transition spd="slow" p14:dur="2000" advTm="6568"/>
    </mc:Choice>
    <mc:Fallback xmlns="">
      <p:transition spd="slow" advTm="656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B117689-C4FC-4A07-802F-91F10C858DA7}"/>
              </a:ext>
            </a:extLst>
          </p:cNvPr>
          <p:cNvSpPr>
            <a:spLocks noGrp="1"/>
          </p:cNvSpPr>
          <p:nvPr>
            <p:ph type="title"/>
          </p:nvPr>
        </p:nvSpPr>
        <p:spPr>
          <a:xfrm>
            <a:off x="640079" y="2053641"/>
            <a:ext cx="3669161" cy="2760098"/>
          </a:xfrm>
        </p:spPr>
        <p:txBody>
          <a:bodyPr>
            <a:normAutofit fontScale="90000"/>
          </a:bodyPr>
          <a:lstStyle/>
          <a:p>
            <a:pPr marL="742950" indent="-742950">
              <a:buFont typeface="+mj-lt"/>
              <a:buAutoNum type="arabicPeriod" startAt="2"/>
            </a:pPr>
            <a:r>
              <a:rPr lang="en-US" dirty="0">
                <a:solidFill>
                  <a:srgbClr val="FFFFFF"/>
                </a:solidFill>
              </a:rPr>
              <a:t>Why is Equity Important to the Nation?</a:t>
            </a:r>
          </a:p>
        </p:txBody>
      </p:sp>
      <p:pic>
        <p:nvPicPr>
          <p:cNvPr id="5" name="Content Placeholder 4">
            <a:extLst>
              <a:ext uri="{FF2B5EF4-FFF2-40B4-BE49-F238E27FC236}">
                <a16:creationId xmlns:a16="http://schemas.microsoft.com/office/drawing/2014/main" id="{B385CBBB-F969-4953-BD13-0924F4378B8E}"/>
              </a:ext>
            </a:extLst>
          </p:cNvPr>
          <p:cNvPicPr>
            <a:picLocks noGrp="1" noChangeAspect="1"/>
          </p:cNvPicPr>
          <p:nvPr>
            <p:ph idx="1"/>
          </p:nvPr>
        </p:nvPicPr>
        <p:blipFill>
          <a:blip r:embed="rId3"/>
          <a:stretch>
            <a:fillRect/>
          </a:stretch>
        </p:blipFill>
        <p:spPr>
          <a:xfrm>
            <a:off x="5030475" y="182018"/>
            <a:ext cx="3527302" cy="2368699"/>
          </a:xfrm>
          <a:prstGeom prst="rect">
            <a:avLst/>
          </a:prstGeom>
        </p:spPr>
      </p:pic>
      <p:sp>
        <p:nvSpPr>
          <p:cNvPr id="4" name="Slide Number Placeholder 3">
            <a:extLst>
              <a:ext uri="{FF2B5EF4-FFF2-40B4-BE49-F238E27FC236}">
                <a16:creationId xmlns:a16="http://schemas.microsoft.com/office/drawing/2014/main" id="{49AC7A02-B001-42A0-AC71-42D81D82E1E5}"/>
              </a:ext>
            </a:extLst>
          </p:cNvPr>
          <p:cNvSpPr>
            <a:spLocks noGrp="1"/>
          </p:cNvSpPr>
          <p:nvPr>
            <p:ph type="sldNum" sz="quarter" idx="12"/>
          </p:nvPr>
        </p:nvSpPr>
        <p:spPr>
          <a:xfrm>
            <a:off x="10825930" y="6223702"/>
            <a:ext cx="570728" cy="314067"/>
          </a:xfrm>
        </p:spPr>
        <p:txBody>
          <a:bodyPr>
            <a:normAutofit/>
          </a:bodyPr>
          <a:lstStyle/>
          <a:p>
            <a:pPr>
              <a:spcAft>
                <a:spcPts val="600"/>
              </a:spcAft>
            </a:pPr>
            <a:fld id="{AD5CAA8C-BECC-4CC5-AF9D-016565D49BC1}" type="slidenum">
              <a:rPr lang="en-US" sz="1000">
                <a:solidFill>
                  <a:srgbClr val="898989"/>
                </a:solidFill>
              </a:rPr>
              <a:pPr>
                <a:spcAft>
                  <a:spcPts val="600"/>
                </a:spcAft>
              </a:pPr>
              <a:t>10</a:t>
            </a:fld>
            <a:endParaRPr lang="en-US" sz="1000">
              <a:solidFill>
                <a:srgbClr val="898989"/>
              </a:solidFill>
            </a:endParaRPr>
          </a:p>
        </p:txBody>
      </p:sp>
      <p:pic>
        <p:nvPicPr>
          <p:cNvPr id="7" name="Picture 6">
            <a:extLst>
              <a:ext uri="{FF2B5EF4-FFF2-40B4-BE49-F238E27FC236}">
                <a16:creationId xmlns:a16="http://schemas.microsoft.com/office/drawing/2014/main" id="{D793F9C8-84B7-432B-BC3E-54BFEBF65003}"/>
              </a:ext>
            </a:extLst>
          </p:cNvPr>
          <p:cNvPicPr>
            <a:picLocks noChangeAspect="1"/>
          </p:cNvPicPr>
          <p:nvPr/>
        </p:nvPicPr>
        <p:blipFill>
          <a:blip r:embed="rId4"/>
          <a:stretch>
            <a:fillRect/>
          </a:stretch>
        </p:blipFill>
        <p:spPr>
          <a:xfrm>
            <a:off x="4948518" y="4585448"/>
            <a:ext cx="3684643" cy="2368699"/>
          </a:xfrm>
          <a:prstGeom prst="rect">
            <a:avLst/>
          </a:prstGeom>
        </p:spPr>
      </p:pic>
      <p:pic>
        <p:nvPicPr>
          <p:cNvPr id="8" name="Picture 7">
            <a:extLst>
              <a:ext uri="{FF2B5EF4-FFF2-40B4-BE49-F238E27FC236}">
                <a16:creationId xmlns:a16="http://schemas.microsoft.com/office/drawing/2014/main" id="{F41BF302-6499-416A-BE65-B6F5CDB263FF}"/>
              </a:ext>
            </a:extLst>
          </p:cNvPr>
          <p:cNvPicPr>
            <a:picLocks noChangeAspect="1"/>
          </p:cNvPicPr>
          <p:nvPr/>
        </p:nvPicPr>
        <p:blipFill>
          <a:blip r:embed="rId5"/>
          <a:stretch>
            <a:fillRect/>
          </a:stretch>
        </p:blipFill>
        <p:spPr>
          <a:xfrm>
            <a:off x="8395446" y="2291221"/>
            <a:ext cx="3664324" cy="2532048"/>
          </a:xfrm>
          <a:prstGeom prst="rect">
            <a:avLst/>
          </a:prstGeom>
        </p:spPr>
      </p:pic>
      <p:pic>
        <p:nvPicPr>
          <p:cNvPr id="14" name="67B1A951-3BE0-415C-949A-9A28A4EA72E9" descr="cid:6307A00E-45A2-492E-8184-A20C62CE9B3E">
            <a:extLst>
              <a:ext uri="{FF2B5EF4-FFF2-40B4-BE49-F238E27FC236}">
                <a16:creationId xmlns:a16="http://schemas.microsoft.com/office/drawing/2014/main" id="{941062B5-A380-461D-A262-FE63559698AE}"/>
              </a:ext>
            </a:extLst>
          </p:cNvPr>
          <p:cNvPicPr/>
          <p:nvPr/>
        </p:nvPicPr>
        <p:blipFill>
          <a:blip r:embed="rId6" r:link="rId7" cstate="print"/>
          <a:srcRect/>
          <a:stretch>
            <a:fillRect/>
          </a:stretch>
        </p:blipFill>
        <p:spPr bwMode="auto">
          <a:xfrm>
            <a:off x="11263443" y="6347320"/>
            <a:ext cx="761408" cy="374157"/>
          </a:xfrm>
          <a:prstGeom prst="rect">
            <a:avLst/>
          </a:prstGeom>
          <a:noFill/>
          <a:ln w="9525">
            <a:noFill/>
            <a:miter lim="800000"/>
            <a:headEnd/>
            <a:tailEnd/>
          </a:ln>
        </p:spPr>
      </p:pic>
    </p:spTree>
    <p:extLst>
      <p:ext uri="{BB962C8B-B14F-4D97-AF65-F5344CB8AC3E}">
        <p14:creationId xmlns:p14="http://schemas.microsoft.com/office/powerpoint/2010/main" val="2058808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B117689-C4FC-4A07-802F-91F10C858DA7}"/>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Equity is an Existential</a:t>
            </a:r>
            <a:br>
              <a:rPr lang="en-US" dirty="0">
                <a:solidFill>
                  <a:srgbClr val="FFFFFF"/>
                </a:solidFill>
              </a:rPr>
            </a:br>
            <a:r>
              <a:rPr lang="en-US" dirty="0">
                <a:solidFill>
                  <a:srgbClr val="FFFFFF"/>
                </a:solidFill>
              </a:rPr>
              <a:t>Imperative</a:t>
            </a:r>
            <a:br>
              <a:rPr lang="en-US" dirty="0">
                <a:solidFill>
                  <a:srgbClr val="FFFFFF"/>
                </a:solidFill>
              </a:rPr>
            </a:br>
            <a:r>
              <a:rPr lang="en-US" dirty="0">
                <a:solidFill>
                  <a:srgbClr val="FFFFFF"/>
                </a:solidFill>
              </a:rPr>
              <a:t>for U.S.</a:t>
            </a:r>
          </a:p>
        </p:txBody>
      </p:sp>
      <p:sp>
        <p:nvSpPr>
          <p:cNvPr id="3" name="Content Placeholder 2">
            <a:extLst>
              <a:ext uri="{FF2B5EF4-FFF2-40B4-BE49-F238E27FC236}">
                <a16:creationId xmlns:a16="http://schemas.microsoft.com/office/drawing/2014/main" id="{715D3903-08B5-4682-AEF2-63EA10ECB752}"/>
              </a:ext>
            </a:extLst>
          </p:cNvPr>
          <p:cNvSpPr>
            <a:spLocks noGrp="1"/>
          </p:cNvSpPr>
          <p:nvPr>
            <p:ph idx="1"/>
          </p:nvPr>
        </p:nvSpPr>
        <p:spPr>
          <a:xfrm>
            <a:off x="6090574" y="801866"/>
            <a:ext cx="5306084" cy="5230634"/>
          </a:xfrm>
        </p:spPr>
        <p:txBody>
          <a:bodyPr anchor="ctr">
            <a:normAutofit fontScale="92500" lnSpcReduction="10000"/>
          </a:bodyPr>
          <a:lstStyle/>
          <a:p>
            <a:pPr marL="0" indent="0">
              <a:buNone/>
            </a:pPr>
            <a:r>
              <a:rPr lang="en-US" sz="2400" b="1" dirty="0">
                <a:solidFill>
                  <a:srgbClr val="000000"/>
                </a:solidFill>
              </a:rPr>
              <a:t>INCLUSIVE ECONOMIC PROSPERITY</a:t>
            </a:r>
          </a:p>
          <a:p>
            <a:r>
              <a:rPr lang="en-US" sz="2400" dirty="0">
                <a:solidFill>
                  <a:srgbClr val="000000"/>
                </a:solidFill>
              </a:rPr>
              <a:t>Worldwide, regional economies that are inclusive of their diverse populations perform better </a:t>
            </a:r>
          </a:p>
          <a:p>
            <a:pPr marL="0" indent="0">
              <a:buNone/>
            </a:pPr>
            <a:endParaRPr lang="en-US" sz="2400" dirty="0">
              <a:solidFill>
                <a:srgbClr val="000000"/>
              </a:solidFill>
            </a:endParaRPr>
          </a:p>
          <a:p>
            <a:pPr marL="0" indent="0">
              <a:buNone/>
            </a:pPr>
            <a:r>
              <a:rPr lang="en-US" sz="2400" b="1" dirty="0">
                <a:solidFill>
                  <a:srgbClr val="000000"/>
                </a:solidFill>
              </a:rPr>
              <a:t>NATIONAL SECURITY</a:t>
            </a:r>
          </a:p>
          <a:p>
            <a:r>
              <a:rPr lang="en-US" sz="2400" dirty="0">
                <a:solidFill>
                  <a:srgbClr val="000000"/>
                </a:solidFill>
              </a:rPr>
              <a:t>Our conflicts in the U.S. over our diversity, exclusion and  disparities is exploited by foreign enemies</a:t>
            </a:r>
          </a:p>
          <a:p>
            <a:endParaRPr lang="en-US" sz="2400" dirty="0">
              <a:solidFill>
                <a:srgbClr val="000000"/>
              </a:solidFill>
            </a:endParaRPr>
          </a:p>
          <a:p>
            <a:pPr marL="0" indent="0">
              <a:buNone/>
            </a:pPr>
            <a:r>
              <a:rPr lang="en-US" sz="2400" b="1" dirty="0">
                <a:solidFill>
                  <a:srgbClr val="000000"/>
                </a:solidFill>
              </a:rPr>
              <a:t>HEALTH AND SAFETY</a:t>
            </a:r>
          </a:p>
          <a:p>
            <a:r>
              <a:rPr lang="en-US" sz="2400" dirty="0">
                <a:solidFill>
                  <a:srgbClr val="000000"/>
                </a:solidFill>
              </a:rPr>
              <a:t>Domestic conflicts over our differences, especially racial/ethnic differences, are a source of toxic stress and violence for Whites as well as People of Color</a:t>
            </a:r>
          </a:p>
        </p:txBody>
      </p:sp>
      <p:sp>
        <p:nvSpPr>
          <p:cNvPr id="4" name="Slide Number Placeholder 3">
            <a:extLst>
              <a:ext uri="{FF2B5EF4-FFF2-40B4-BE49-F238E27FC236}">
                <a16:creationId xmlns:a16="http://schemas.microsoft.com/office/drawing/2014/main" id="{49AC7A02-B001-42A0-AC71-42D81D82E1E5}"/>
              </a:ext>
            </a:extLst>
          </p:cNvPr>
          <p:cNvSpPr>
            <a:spLocks noGrp="1"/>
          </p:cNvSpPr>
          <p:nvPr>
            <p:ph type="sldNum" sz="quarter" idx="12"/>
          </p:nvPr>
        </p:nvSpPr>
        <p:spPr>
          <a:xfrm>
            <a:off x="10825930" y="6223702"/>
            <a:ext cx="570728" cy="314067"/>
          </a:xfrm>
        </p:spPr>
        <p:txBody>
          <a:bodyPr>
            <a:normAutofit/>
          </a:bodyPr>
          <a:lstStyle/>
          <a:p>
            <a:pPr>
              <a:spcAft>
                <a:spcPts val="600"/>
              </a:spcAft>
            </a:pPr>
            <a:fld id="{AD5CAA8C-BECC-4CC5-AF9D-016565D49BC1}" type="slidenum">
              <a:rPr lang="en-US" sz="1000">
                <a:solidFill>
                  <a:srgbClr val="898989"/>
                </a:solidFill>
              </a:rPr>
              <a:pPr>
                <a:spcAft>
                  <a:spcPts val="600"/>
                </a:spcAft>
              </a:pPr>
              <a:t>11</a:t>
            </a:fld>
            <a:endParaRPr lang="en-US" sz="1000">
              <a:solidFill>
                <a:srgbClr val="898989"/>
              </a:solidFill>
            </a:endParaRPr>
          </a:p>
        </p:txBody>
      </p:sp>
      <p:pic>
        <p:nvPicPr>
          <p:cNvPr id="8" name="67B1A951-3BE0-415C-949A-9A28A4EA72E9" descr="cid:6307A00E-45A2-492E-8184-A20C62CE9B3E">
            <a:extLst>
              <a:ext uri="{FF2B5EF4-FFF2-40B4-BE49-F238E27FC236}">
                <a16:creationId xmlns:a16="http://schemas.microsoft.com/office/drawing/2014/main" id="{794568FF-B41D-4636-AB4C-068073FB669E}"/>
              </a:ext>
            </a:extLst>
          </p:cNvPr>
          <p:cNvPicPr/>
          <p:nvPr/>
        </p:nvPicPr>
        <p:blipFill>
          <a:blip r:embed="rId3" r:link="rId4" cstate="print"/>
          <a:srcRect/>
          <a:stretch>
            <a:fillRect/>
          </a:stretch>
        </p:blipFill>
        <p:spPr bwMode="auto">
          <a:xfrm>
            <a:off x="11263443" y="6323727"/>
            <a:ext cx="761408" cy="374157"/>
          </a:xfrm>
          <a:prstGeom prst="rect">
            <a:avLst/>
          </a:prstGeom>
          <a:noFill/>
          <a:ln w="9525">
            <a:noFill/>
            <a:miter lim="800000"/>
            <a:headEnd/>
            <a:tailEnd/>
          </a:ln>
        </p:spPr>
      </p:pic>
    </p:spTree>
    <p:extLst>
      <p:ext uri="{BB962C8B-B14F-4D97-AF65-F5344CB8AC3E}">
        <p14:creationId xmlns:p14="http://schemas.microsoft.com/office/powerpoint/2010/main" val="513128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93A347A-7819-49BA-82ED-0C7C4D6BDB86}"/>
              </a:ext>
            </a:extLst>
          </p:cNvPr>
          <p:cNvSpPr>
            <a:spLocks noGrp="1"/>
          </p:cNvSpPr>
          <p:nvPr>
            <p:ph type="title"/>
          </p:nvPr>
        </p:nvSpPr>
        <p:spPr>
          <a:xfrm>
            <a:off x="1179226" y="826680"/>
            <a:ext cx="9833548" cy="1325563"/>
          </a:xfrm>
        </p:spPr>
        <p:txBody>
          <a:bodyPr>
            <a:normAutofit/>
          </a:bodyPr>
          <a:lstStyle/>
          <a:p>
            <a:pPr algn="ctr"/>
            <a:r>
              <a:rPr lang="en-US" sz="4000" b="1" dirty="0">
                <a:solidFill>
                  <a:srgbClr val="FFFFFF"/>
                </a:solidFill>
              </a:rPr>
              <a:t>Economic Benefits  from Equity</a:t>
            </a:r>
          </a:p>
        </p:txBody>
      </p:sp>
      <p:sp>
        <p:nvSpPr>
          <p:cNvPr id="4" name="Slide Number Placeholder 3">
            <a:extLst>
              <a:ext uri="{FF2B5EF4-FFF2-40B4-BE49-F238E27FC236}">
                <a16:creationId xmlns:a16="http://schemas.microsoft.com/office/drawing/2014/main" id="{4D566AA7-3DCE-4198-B73C-0A652BC4D030}"/>
              </a:ext>
            </a:extLst>
          </p:cNvPr>
          <p:cNvSpPr>
            <a:spLocks noGrp="1"/>
          </p:cNvSpPr>
          <p:nvPr>
            <p:ph type="sldNum" sz="quarter" idx="12"/>
          </p:nvPr>
        </p:nvSpPr>
        <p:spPr>
          <a:xfrm>
            <a:off x="10825930" y="6223702"/>
            <a:ext cx="570728" cy="314067"/>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D5CAA8C-BECC-4CC5-AF9D-016565D49BC1}" type="slidenum">
              <a:rPr kumimoji="0" lang="en-US" sz="1000" b="0" i="0" u="none" strike="noStrike" kern="1200" cap="none" spc="0" normalizeH="0" baseline="0" noProof="0">
                <a:ln>
                  <a:noFill/>
                </a:ln>
                <a:solidFill>
                  <a:srgbClr val="89898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1000" b="0" i="0" u="none" strike="noStrike" kern="1200" cap="none" spc="0" normalizeH="0" baseline="0" noProof="0" dirty="0">
              <a:ln>
                <a:noFill/>
              </a:ln>
              <a:solidFill>
                <a:srgbClr val="898989"/>
              </a:solidFill>
              <a:effectLst/>
              <a:uLnTx/>
              <a:uFillTx/>
              <a:latin typeface="Arial"/>
              <a:ea typeface="+mn-ea"/>
              <a:cs typeface="+mn-cs"/>
            </a:endParaRPr>
          </a:p>
        </p:txBody>
      </p:sp>
      <p:graphicFrame>
        <p:nvGraphicFramePr>
          <p:cNvPr id="15" name="Content Placeholder 2">
            <a:extLst>
              <a:ext uri="{FF2B5EF4-FFF2-40B4-BE49-F238E27FC236}">
                <a16:creationId xmlns:a16="http://schemas.microsoft.com/office/drawing/2014/main" id="{916775BA-B6AD-426A-9FE7-8BAD61145831}"/>
              </a:ext>
            </a:extLst>
          </p:cNvPr>
          <p:cNvGraphicFramePr>
            <a:graphicFrameLocks noGrp="1"/>
          </p:cNvGraphicFramePr>
          <p:nvPr>
            <p:ph idx="1"/>
          </p:nvPr>
        </p:nvGraphicFramePr>
        <p:xfrm>
          <a:off x="1036319" y="2549561"/>
          <a:ext cx="10711031" cy="40663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67B1A951-3BE0-415C-949A-9A28A4EA72E9" descr="cid:6307A00E-45A2-492E-8184-A20C62CE9B3E">
            <a:extLst>
              <a:ext uri="{FF2B5EF4-FFF2-40B4-BE49-F238E27FC236}">
                <a16:creationId xmlns:a16="http://schemas.microsoft.com/office/drawing/2014/main" id="{EFB43D94-9242-4395-8815-9A1DB5AC054A}"/>
              </a:ext>
            </a:extLst>
          </p:cNvPr>
          <p:cNvPicPr/>
          <p:nvPr/>
        </p:nvPicPr>
        <p:blipFill>
          <a:blip r:embed="rId9" r:link="rId10" cstate="print"/>
          <a:srcRect/>
          <a:stretch>
            <a:fillRect/>
          </a:stretch>
        </p:blipFill>
        <p:spPr bwMode="auto">
          <a:xfrm>
            <a:off x="11263443" y="6347320"/>
            <a:ext cx="761408" cy="374157"/>
          </a:xfrm>
          <a:prstGeom prst="rect">
            <a:avLst/>
          </a:prstGeom>
          <a:noFill/>
          <a:ln w="9525">
            <a:noFill/>
            <a:miter lim="800000"/>
            <a:headEnd/>
            <a:tailEnd/>
          </a:ln>
        </p:spPr>
      </p:pic>
    </p:spTree>
    <p:extLst>
      <p:ext uri="{BB962C8B-B14F-4D97-AF65-F5344CB8AC3E}">
        <p14:creationId xmlns:p14="http://schemas.microsoft.com/office/powerpoint/2010/main" val="4187167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815A01-9803-4537-9A4E-34BE7139549F}"/>
              </a:ext>
            </a:extLst>
          </p:cNvPr>
          <p:cNvSpPr>
            <a:spLocks noGrp="1"/>
          </p:cNvSpPr>
          <p:nvPr>
            <p:ph type="title"/>
          </p:nvPr>
        </p:nvSpPr>
        <p:spPr>
          <a:xfrm>
            <a:off x="1179226" y="826680"/>
            <a:ext cx="9833548" cy="1325563"/>
          </a:xfrm>
        </p:spPr>
        <p:txBody>
          <a:bodyPr>
            <a:normAutofit/>
          </a:bodyPr>
          <a:lstStyle/>
          <a:p>
            <a:pPr lvl="0" algn="ctr"/>
            <a:r>
              <a:rPr lang="en-US" sz="3700" b="1" dirty="0">
                <a:solidFill>
                  <a:srgbClr val="FFFFFF"/>
                </a:solidFill>
              </a:rPr>
              <a:t>Regional Economic Performance and Diversity Yields</a:t>
            </a:r>
          </a:p>
        </p:txBody>
      </p:sp>
      <p:sp>
        <p:nvSpPr>
          <p:cNvPr id="4" name="Slide Number Placeholder 3">
            <a:extLst>
              <a:ext uri="{FF2B5EF4-FFF2-40B4-BE49-F238E27FC236}">
                <a16:creationId xmlns:a16="http://schemas.microsoft.com/office/drawing/2014/main" id="{DEA31781-5D99-4879-A0ED-4E0F3FAEF3B1}"/>
              </a:ext>
            </a:extLst>
          </p:cNvPr>
          <p:cNvSpPr>
            <a:spLocks noGrp="1"/>
          </p:cNvSpPr>
          <p:nvPr>
            <p:ph type="sldNum" sz="quarter" idx="12"/>
          </p:nvPr>
        </p:nvSpPr>
        <p:spPr>
          <a:xfrm>
            <a:off x="10825930" y="6223702"/>
            <a:ext cx="570728" cy="314067"/>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D5CAA8C-BECC-4CC5-AF9D-016565D49BC1}" type="slidenum">
              <a:rPr kumimoji="0" lang="en-US" sz="1000" b="0" i="0" u="none" strike="noStrike" kern="1200" cap="none" spc="0" normalizeH="0" baseline="0" noProof="0">
                <a:ln>
                  <a:noFill/>
                </a:ln>
                <a:solidFill>
                  <a:srgbClr val="89898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1000" b="0" i="0" u="none" strike="noStrike" kern="1200" cap="none" spc="0" normalizeH="0" baseline="0" noProof="0" dirty="0">
              <a:ln>
                <a:noFill/>
              </a:ln>
              <a:solidFill>
                <a:srgbClr val="898989"/>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66B3EB82-3E8A-46D7-B89D-060A7F3DEF07}"/>
              </a:ext>
            </a:extLst>
          </p:cNvPr>
          <p:cNvSpPr>
            <a:spLocks noGrp="1"/>
          </p:cNvSpPr>
          <p:nvPr>
            <p:ph idx="1"/>
          </p:nvPr>
        </p:nvSpPr>
        <p:spPr>
          <a:xfrm>
            <a:off x="355601" y="2630299"/>
            <a:ext cx="11480494" cy="4351338"/>
          </a:xfrm>
        </p:spPr>
        <p:txBody>
          <a:bodyPr>
            <a:normAutofit fontScale="92500" lnSpcReduction="20000"/>
          </a:bodyPr>
          <a:lstStyle/>
          <a:p>
            <a:pPr marL="0" indent="0" defTabSz="457200">
              <a:lnSpc>
                <a:spcPct val="100000"/>
              </a:lnSpc>
              <a:spcBef>
                <a:spcPts val="0"/>
              </a:spcBef>
              <a:buNone/>
            </a:pPr>
            <a:r>
              <a:rPr lang="en-US" b="1" dirty="0"/>
              <a:t>REGIONAL ECONOMIC PERFORMANCE</a:t>
            </a:r>
          </a:p>
          <a:p>
            <a:pPr defTabSz="457200">
              <a:lnSpc>
                <a:spcPct val="100000"/>
              </a:lnSpc>
              <a:spcBef>
                <a:spcPts val="0"/>
              </a:spcBef>
            </a:pPr>
            <a:r>
              <a:rPr lang="en-US" sz="3000" dirty="0"/>
              <a:t>Inclusive regions have been shown to have greater and longer economic growth periods, lower poverty levels, and more economic mobility. (Chicago Metropolitan Agency for Planning)</a:t>
            </a:r>
          </a:p>
          <a:p>
            <a:pPr defTabSz="457200">
              <a:lnSpc>
                <a:spcPct val="100000"/>
              </a:lnSpc>
              <a:spcBef>
                <a:spcPts val="0"/>
              </a:spcBef>
            </a:pPr>
            <a:endParaRPr lang="en-US" dirty="0"/>
          </a:p>
          <a:p>
            <a:pPr marL="0" indent="0" defTabSz="457200">
              <a:lnSpc>
                <a:spcPct val="100000"/>
              </a:lnSpc>
              <a:spcBef>
                <a:spcPts val="0"/>
              </a:spcBef>
              <a:buNone/>
            </a:pPr>
            <a:r>
              <a:rPr lang="en-US" b="1" dirty="0"/>
              <a:t>DIVERSITY YIELDS</a:t>
            </a:r>
          </a:p>
          <a:p>
            <a:pPr defTabSz="457200">
              <a:lnSpc>
                <a:spcPct val="100000"/>
              </a:lnSpc>
              <a:spcBef>
                <a:spcPts val="0"/>
              </a:spcBef>
            </a:pPr>
            <a:r>
              <a:rPr lang="en-US" sz="3000" dirty="0">
                <a:solidFill>
                  <a:srgbClr val="424649"/>
                </a:solidFill>
                <a:ea typeface="Calibri" panose="020F0502020204030204" pitchFamily="34" charset="0"/>
                <a:cs typeface="Times New Roman" panose="02020603050405020304" pitchFamily="18" charset="0"/>
              </a:rPr>
              <a:t>Com</a:t>
            </a:r>
            <a:r>
              <a:rPr lang="en-US" sz="3000" dirty="0">
                <a:solidFill>
                  <a:srgbClr val="424649"/>
                </a:solidFill>
                <a:effectLst/>
                <a:ea typeface="Calibri" panose="020F0502020204030204" pitchFamily="34" charset="0"/>
                <a:cs typeface="Times New Roman" panose="02020603050405020304" pitchFamily="18" charset="0"/>
              </a:rPr>
              <a:t>panies in the top quartile for ethnic and racial diversity on executive teams are 33% more likely to have industry-leading profitability.  (U.S . Chamber of Commerce)</a:t>
            </a:r>
          </a:p>
          <a:p>
            <a:pPr defTabSz="457200">
              <a:lnSpc>
                <a:spcPct val="100000"/>
              </a:lnSpc>
              <a:spcBef>
                <a:spcPts val="0"/>
              </a:spcBef>
            </a:pPr>
            <a:r>
              <a:rPr lang="en-US" sz="3000" dirty="0">
                <a:solidFill>
                  <a:srgbClr val="424649"/>
                </a:solidFill>
                <a:effectLst/>
                <a:ea typeface="Times New Roman" panose="02020603050405020304" pitchFamily="18" charset="0"/>
              </a:rPr>
              <a:t>For every 10% increase in racial and ethnic diversity on a company’s senior executive team, earnings before interest and taxes rise 0.8%. </a:t>
            </a:r>
            <a:r>
              <a:rPr lang="en-US" sz="3000" dirty="0">
                <a:solidFill>
                  <a:srgbClr val="424649"/>
                </a:solidFill>
                <a:effectLst/>
                <a:ea typeface="Calibri" panose="020F0502020204030204" pitchFamily="34" charset="0"/>
                <a:cs typeface="Times New Roman" panose="02020603050405020304" pitchFamily="18" charset="0"/>
              </a:rPr>
              <a:t>(U.S . Chamber of Commerce)</a:t>
            </a:r>
          </a:p>
          <a:p>
            <a:pPr defTabSz="457200">
              <a:lnSpc>
                <a:spcPct val="100000"/>
              </a:lnSpc>
              <a:spcBef>
                <a:spcPts val="0"/>
              </a:spcBef>
            </a:pPr>
            <a:endParaRPr lang="en-US" sz="1800" dirty="0">
              <a:effectLst/>
              <a:latin typeface="Times New Roman" panose="02020603050405020304" pitchFamily="18" charset="0"/>
              <a:ea typeface="Times New Roman" panose="02020603050405020304" pitchFamily="18" charset="0"/>
            </a:endParaRPr>
          </a:p>
          <a:p>
            <a:pPr defTabSz="457200">
              <a:lnSpc>
                <a:spcPct val="100000"/>
              </a:lnSpc>
              <a:spcBef>
                <a:spcPts val="0"/>
              </a:spcBef>
            </a:pPr>
            <a:endParaRPr lang="en-US" dirty="0"/>
          </a:p>
        </p:txBody>
      </p:sp>
      <p:pic>
        <p:nvPicPr>
          <p:cNvPr id="8" name="67B1A951-3BE0-415C-949A-9A28A4EA72E9" descr="cid:6307A00E-45A2-492E-8184-A20C62CE9B3E">
            <a:extLst>
              <a:ext uri="{FF2B5EF4-FFF2-40B4-BE49-F238E27FC236}">
                <a16:creationId xmlns:a16="http://schemas.microsoft.com/office/drawing/2014/main" id="{F920B62F-D2E3-4549-94AE-38651D4C5AF7}"/>
              </a:ext>
            </a:extLst>
          </p:cNvPr>
          <p:cNvPicPr/>
          <p:nvPr/>
        </p:nvPicPr>
        <p:blipFill>
          <a:blip r:embed="rId4" r:link="rId5" cstate="print"/>
          <a:srcRect/>
          <a:stretch>
            <a:fillRect/>
          </a:stretch>
        </p:blipFill>
        <p:spPr bwMode="auto">
          <a:xfrm>
            <a:off x="11263443" y="6347320"/>
            <a:ext cx="761408" cy="374157"/>
          </a:xfrm>
          <a:prstGeom prst="rect">
            <a:avLst/>
          </a:prstGeom>
          <a:noFill/>
          <a:ln w="9525">
            <a:noFill/>
            <a:miter lim="800000"/>
            <a:headEnd/>
            <a:tailEnd/>
          </a:ln>
        </p:spPr>
      </p:pic>
    </p:spTree>
    <p:extLst>
      <p:ext uri="{BB962C8B-B14F-4D97-AF65-F5344CB8AC3E}">
        <p14:creationId xmlns:p14="http://schemas.microsoft.com/office/powerpoint/2010/main" val="688172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22" name="Picture 2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213DA9-2C45-49D7-B88F-A9A20F5815C9}"/>
              </a:ext>
            </a:extLst>
          </p:cNvPr>
          <p:cNvSpPr>
            <a:spLocks noGrp="1"/>
          </p:cNvSpPr>
          <p:nvPr>
            <p:ph type="title"/>
          </p:nvPr>
        </p:nvSpPr>
        <p:spPr>
          <a:xfrm>
            <a:off x="1179226" y="826680"/>
            <a:ext cx="9833548" cy="1325563"/>
          </a:xfrm>
        </p:spPr>
        <p:txBody>
          <a:bodyPr>
            <a:normAutofit/>
          </a:bodyPr>
          <a:lstStyle/>
          <a:p>
            <a:pPr algn="ctr"/>
            <a:r>
              <a:rPr lang="en-US" sz="4000" b="1" dirty="0">
                <a:solidFill>
                  <a:srgbClr val="FFFFFF"/>
                </a:solidFill>
              </a:rPr>
              <a:t>Equity Dividend</a:t>
            </a:r>
          </a:p>
        </p:txBody>
      </p:sp>
      <p:sp>
        <p:nvSpPr>
          <p:cNvPr id="4" name="Slide Number Placeholder 3">
            <a:extLst>
              <a:ext uri="{FF2B5EF4-FFF2-40B4-BE49-F238E27FC236}">
                <a16:creationId xmlns:a16="http://schemas.microsoft.com/office/drawing/2014/main" id="{E18BACCC-A2B7-4BCC-86DD-E3B340EC4B43}"/>
              </a:ext>
            </a:extLst>
          </p:cNvPr>
          <p:cNvSpPr>
            <a:spLocks noGrp="1"/>
          </p:cNvSpPr>
          <p:nvPr>
            <p:ph type="sldNum" sz="quarter" idx="12"/>
          </p:nvPr>
        </p:nvSpPr>
        <p:spPr>
          <a:xfrm>
            <a:off x="10825930" y="6223702"/>
            <a:ext cx="570728" cy="314067"/>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D5CAA8C-BECC-4CC5-AF9D-016565D49BC1}" type="slidenum">
              <a:rPr kumimoji="0" lang="en-US" sz="1000" b="0" i="0" u="none" strike="noStrike" kern="1200" cap="none" spc="0" normalizeH="0" baseline="0" noProof="0">
                <a:ln>
                  <a:noFill/>
                </a:ln>
                <a:solidFill>
                  <a:srgbClr val="89898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1000" b="0" i="0" u="none" strike="noStrike" kern="1200" cap="none" spc="0" normalizeH="0" baseline="0" noProof="0" dirty="0">
              <a:ln>
                <a:noFill/>
              </a:ln>
              <a:solidFill>
                <a:srgbClr val="898989"/>
              </a:solidFill>
              <a:effectLst/>
              <a:uLnTx/>
              <a:uFillTx/>
              <a:latin typeface="Arial"/>
              <a:ea typeface="+mn-ea"/>
              <a:cs typeface="+mn-cs"/>
            </a:endParaRPr>
          </a:p>
        </p:txBody>
      </p:sp>
      <p:graphicFrame>
        <p:nvGraphicFramePr>
          <p:cNvPr id="15" name="Content Placeholder 2">
            <a:extLst>
              <a:ext uri="{FF2B5EF4-FFF2-40B4-BE49-F238E27FC236}">
                <a16:creationId xmlns:a16="http://schemas.microsoft.com/office/drawing/2014/main" id="{3F38310E-5853-45DB-B802-EF87C6AA0783}"/>
              </a:ext>
            </a:extLst>
          </p:cNvPr>
          <p:cNvGraphicFramePr>
            <a:graphicFrameLocks noGrp="1"/>
          </p:cNvGraphicFramePr>
          <p:nvPr>
            <p:ph idx="1"/>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67B1A951-3BE0-415C-949A-9A28A4EA72E9" descr="cid:6307A00E-45A2-492E-8184-A20C62CE9B3E">
            <a:extLst>
              <a:ext uri="{FF2B5EF4-FFF2-40B4-BE49-F238E27FC236}">
                <a16:creationId xmlns:a16="http://schemas.microsoft.com/office/drawing/2014/main" id="{A4CB5294-4ED6-4010-9E7C-B9045A18B47F}"/>
              </a:ext>
            </a:extLst>
          </p:cNvPr>
          <p:cNvPicPr/>
          <p:nvPr/>
        </p:nvPicPr>
        <p:blipFill>
          <a:blip r:embed="rId9" r:link="rId10" cstate="print"/>
          <a:srcRect/>
          <a:stretch>
            <a:fillRect/>
          </a:stretch>
        </p:blipFill>
        <p:spPr bwMode="auto">
          <a:xfrm>
            <a:off x="11263443" y="6347320"/>
            <a:ext cx="761408" cy="374157"/>
          </a:xfrm>
          <a:prstGeom prst="rect">
            <a:avLst/>
          </a:prstGeom>
          <a:noFill/>
          <a:ln w="9525">
            <a:noFill/>
            <a:miter lim="800000"/>
            <a:headEnd/>
            <a:tailEnd/>
          </a:ln>
        </p:spPr>
      </p:pic>
    </p:spTree>
    <p:extLst>
      <p:ext uri="{BB962C8B-B14F-4D97-AF65-F5344CB8AC3E}">
        <p14:creationId xmlns:p14="http://schemas.microsoft.com/office/powerpoint/2010/main" val="2168478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1" name="Group 2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446D4E75-1B04-4EE4-A28F-6E63694EFA41}"/>
              </a:ext>
            </a:extLst>
          </p:cNvPr>
          <p:cNvSpPr>
            <a:spLocks noGrp="1"/>
          </p:cNvSpPr>
          <p:nvPr>
            <p:ph type="title"/>
          </p:nvPr>
        </p:nvSpPr>
        <p:spPr>
          <a:xfrm>
            <a:off x="535020" y="685800"/>
            <a:ext cx="2780271" cy="5105400"/>
          </a:xfrm>
        </p:spPr>
        <p:txBody>
          <a:bodyPr>
            <a:normAutofit/>
          </a:bodyPr>
          <a:lstStyle/>
          <a:p>
            <a:r>
              <a:rPr lang="en-US" sz="3700" b="1" dirty="0">
                <a:solidFill>
                  <a:srgbClr val="FFFFFF"/>
                </a:solidFill>
              </a:rPr>
              <a:t>Pay Differential by Gender in U.S.</a:t>
            </a:r>
          </a:p>
        </p:txBody>
      </p:sp>
      <p:sp>
        <p:nvSpPr>
          <p:cNvPr id="4" name="Slide Number Placeholder 3">
            <a:extLst>
              <a:ext uri="{FF2B5EF4-FFF2-40B4-BE49-F238E27FC236}">
                <a16:creationId xmlns:a16="http://schemas.microsoft.com/office/drawing/2014/main" id="{CC9E9C0C-14AD-4893-9731-9206F45AA833}"/>
              </a:ext>
            </a:extLst>
          </p:cNvPr>
          <p:cNvSpPr>
            <a:spLocks noGrp="1"/>
          </p:cNvSpPr>
          <p:nvPr>
            <p:ph type="sldNum" sz="quarter" idx="12"/>
          </p:nvPr>
        </p:nvSpPr>
        <p:spPr>
          <a:xfrm>
            <a:off x="10265568" y="6309360"/>
            <a:ext cx="1088231"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D5CAA8C-BECC-4CC5-AF9D-016565D49BC1}" type="slidenum">
              <a:rPr kumimoji="0" lang="en-US" sz="1200" b="0" i="0" u="none" strike="noStrike" kern="1200" cap="none" spc="0" normalizeH="0" baseline="0" noProof="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pic>
        <p:nvPicPr>
          <p:cNvPr id="5" name="67B1A951-3BE0-415C-949A-9A28A4EA72E9" descr="cid:6307A00E-45A2-492E-8184-A20C62CE9B3E">
            <a:extLst>
              <a:ext uri="{FF2B5EF4-FFF2-40B4-BE49-F238E27FC236}">
                <a16:creationId xmlns:a16="http://schemas.microsoft.com/office/drawing/2014/main" id="{462AFB08-D6A9-4DEF-B39A-ED3ED0C19DEA}"/>
              </a:ext>
            </a:extLst>
          </p:cNvPr>
          <p:cNvPicPr/>
          <p:nvPr/>
        </p:nvPicPr>
        <p:blipFill>
          <a:blip r:embed="rId3" r:link="rId4" cstate="print"/>
          <a:srcRect/>
          <a:stretch>
            <a:fillRect/>
          </a:stretch>
        </p:blipFill>
        <p:spPr bwMode="auto">
          <a:xfrm>
            <a:off x="11263443" y="6347320"/>
            <a:ext cx="761408" cy="374157"/>
          </a:xfrm>
          <a:prstGeom prst="rect">
            <a:avLst/>
          </a:prstGeom>
          <a:noFill/>
          <a:ln w="9525">
            <a:noFill/>
            <a:miter lim="800000"/>
            <a:headEnd/>
            <a:tailEnd/>
          </a:ln>
        </p:spPr>
      </p:pic>
      <p:graphicFrame>
        <p:nvGraphicFramePr>
          <p:cNvPr id="32" name="Content Placeholder 2">
            <a:extLst>
              <a:ext uri="{FF2B5EF4-FFF2-40B4-BE49-F238E27FC236}">
                <a16:creationId xmlns:a16="http://schemas.microsoft.com/office/drawing/2014/main" id="{0CB0AD32-AF89-4822-A96D-CAB5E4FAE925}"/>
              </a:ext>
            </a:extLst>
          </p:cNvPr>
          <p:cNvGraphicFramePr>
            <a:graphicFrameLocks noGrp="1"/>
          </p:cNvGraphicFramePr>
          <p:nvPr>
            <p:ph idx="1"/>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46882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a:spLocks noGrp="1"/>
          </p:cNvSpPr>
          <p:nvPr>
            <p:ph type="title" idx="101" hasCustomPrompt="1"/>
          </p:nvPr>
        </p:nvSpPr>
        <p:spPr>
          <a:xfrm>
            <a:off x="6963557" y="115295"/>
            <a:ext cx="5084064" cy="1219200"/>
          </a:xfrm>
          <a:prstGeom prst="rect">
            <a:avLst/>
          </a:prstGeom>
          <a:noFill/>
        </p:spPr>
        <p:txBody>
          <a:bodyPr wrap="square" rtlCol="0"/>
          <a:lstStyle/>
          <a:p>
            <a:pPr>
              <a:buNone/>
            </a:pPr>
            <a:r>
              <a:rPr lang="en-US" dirty="0"/>
              <a:t>Income by race/ethnicity</a:t>
            </a:r>
          </a:p>
        </p:txBody>
      </p:sp>
      <p:sp>
        <p:nvSpPr>
          <p:cNvPr id="3" name="Object 2"/>
          <p:cNvSpPr/>
          <p:nvPr/>
        </p:nvSpPr>
        <p:spPr>
          <a:xfrm>
            <a:off x="10110438" y="1796716"/>
            <a:ext cx="2081561" cy="4057922"/>
          </a:xfrm>
          <a:prstGeom prst="rect">
            <a:avLst/>
          </a:prstGeom>
          <a:noFill/>
        </p:spPr>
        <p:txBody>
          <a:bodyPr wrap="square" rtlCol="0" anchor="t"/>
          <a:lstStyle/>
          <a:p>
            <a:pPr defTabSz="1219170"/>
            <a:r>
              <a:rPr lang="en-US" sz="1867" b="1" dirty="0">
                <a:solidFill>
                  <a:srgbClr val="000000"/>
                </a:solidFill>
                <a:latin typeface="Arial" pitchFamily="34" charset="0"/>
                <a:ea typeface="Arial" pitchFamily="34" charset="-122"/>
                <a:cs typeface="Arial" pitchFamily="34" charset="-120"/>
              </a:rPr>
              <a:t>How much would people of color gain with racial equity?</a:t>
            </a:r>
          </a:p>
          <a:p>
            <a:pPr defTabSz="1219170"/>
            <a:r>
              <a:rPr lang="en-US" sz="1867" dirty="0">
                <a:solidFill>
                  <a:srgbClr val="000000"/>
                </a:solidFill>
                <a:latin typeface="Arial" pitchFamily="34" charset="0"/>
                <a:ea typeface="Arial" pitchFamily="34" charset="-122"/>
                <a:cs typeface="Arial" pitchFamily="34" charset="-120"/>
              </a:rPr>
              <a:t>Mississippi: With racial equity in income in 2017, the average annual income would have been $34,020 for the Black population, an increase of  $14,371 or 73%.</a:t>
            </a:r>
            <a:endParaRPr lang="en-US" sz="2400" dirty="0">
              <a:solidFill>
                <a:prstClr val="black"/>
              </a:solidFill>
              <a:latin typeface="Arial"/>
            </a:endParaRPr>
          </a:p>
        </p:txBody>
      </p:sp>
      <p:pic>
        <p:nvPicPr>
          <p:cNvPr id="4" name="Object 3" descr="preencoded.png"/>
          <p:cNvPicPr>
            <a:picLocks noGrp="1" noChangeAspect="1"/>
          </p:cNvPicPr>
          <p:nvPr>
            <p:ph type="pic" idx="102" hasCustomPrompt="1"/>
          </p:nvPr>
        </p:nvPicPr>
        <p:blipFill>
          <a:blip r:embed="rId3"/>
          <a:stretch>
            <a:fillRect/>
          </a:stretch>
        </p:blipFill>
        <p:spPr>
          <a:xfrm>
            <a:off x="1" y="1524000"/>
            <a:ext cx="10151193" cy="433063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B117689-C4FC-4A07-802F-91F10C858DA7}"/>
              </a:ext>
            </a:extLst>
          </p:cNvPr>
          <p:cNvSpPr>
            <a:spLocks noGrp="1"/>
          </p:cNvSpPr>
          <p:nvPr>
            <p:ph type="title"/>
          </p:nvPr>
        </p:nvSpPr>
        <p:spPr>
          <a:xfrm>
            <a:off x="209619" y="2400086"/>
            <a:ext cx="4372261" cy="3437449"/>
          </a:xfrm>
        </p:spPr>
        <p:txBody>
          <a:bodyPr>
            <a:normAutofit fontScale="90000"/>
          </a:bodyPr>
          <a:lstStyle/>
          <a:p>
            <a:pPr marL="742950" indent="-742950">
              <a:spcBef>
                <a:spcPts val="0"/>
              </a:spcBef>
              <a:buFont typeface="+mj-lt"/>
              <a:buAutoNum type="arabicPeriod" startAt="3"/>
            </a:pPr>
            <a:r>
              <a:rPr lang="en-US" sz="4400" dirty="0">
                <a:solidFill>
                  <a:schemeClr val="bg1"/>
                </a:solidFill>
                <a:latin typeface="Calibri" panose="020F0502020204030204" pitchFamily="34" charset="0"/>
                <a:ea typeface="Calibri" panose="020F0502020204030204" pitchFamily="34" charset="0"/>
                <a:cs typeface="Times New Roman" panose="02020603050405020304" pitchFamily="18" charset="0"/>
              </a:rPr>
              <a:t>Why is Equity important in early childhood health and learning?</a:t>
            </a:r>
          </a:p>
        </p:txBody>
      </p:sp>
      <p:pic>
        <p:nvPicPr>
          <p:cNvPr id="5" name="Content Placeholder 4">
            <a:extLst>
              <a:ext uri="{FF2B5EF4-FFF2-40B4-BE49-F238E27FC236}">
                <a16:creationId xmlns:a16="http://schemas.microsoft.com/office/drawing/2014/main" id="{C71FB65D-22D6-4B50-888D-7D661C034CB9}"/>
              </a:ext>
            </a:extLst>
          </p:cNvPr>
          <p:cNvPicPr>
            <a:picLocks noGrp="1" noChangeAspect="1"/>
          </p:cNvPicPr>
          <p:nvPr>
            <p:ph idx="1"/>
          </p:nvPr>
        </p:nvPicPr>
        <p:blipFill>
          <a:blip r:embed="rId3"/>
          <a:stretch>
            <a:fillRect/>
          </a:stretch>
        </p:blipFill>
        <p:spPr>
          <a:xfrm>
            <a:off x="5154359" y="1196788"/>
            <a:ext cx="6828022" cy="4867835"/>
          </a:xfrm>
          <a:prstGeom prst="rect">
            <a:avLst/>
          </a:prstGeom>
        </p:spPr>
      </p:pic>
      <p:sp>
        <p:nvSpPr>
          <p:cNvPr id="4" name="Slide Number Placeholder 3">
            <a:extLst>
              <a:ext uri="{FF2B5EF4-FFF2-40B4-BE49-F238E27FC236}">
                <a16:creationId xmlns:a16="http://schemas.microsoft.com/office/drawing/2014/main" id="{49AC7A02-B001-42A0-AC71-42D81D82E1E5}"/>
              </a:ext>
            </a:extLst>
          </p:cNvPr>
          <p:cNvSpPr>
            <a:spLocks noGrp="1"/>
          </p:cNvSpPr>
          <p:nvPr>
            <p:ph type="sldNum" sz="quarter" idx="12"/>
          </p:nvPr>
        </p:nvSpPr>
        <p:spPr>
          <a:xfrm>
            <a:off x="10825930" y="6223702"/>
            <a:ext cx="570728" cy="314067"/>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D5CAA8C-BECC-4CC5-AF9D-016565D49BC1}" type="slidenum">
              <a:rPr kumimoji="0" lang="en-US" sz="1000" b="0" i="0" u="none" strike="noStrike" kern="1200" cap="none" spc="0" normalizeH="0" baseline="0" noProof="0">
                <a:ln>
                  <a:noFill/>
                </a:ln>
                <a:solidFill>
                  <a:srgbClr val="89898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17</a:t>
            </a:fld>
            <a:endParaRPr kumimoji="0" lang="en-US" sz="1000" b="0" i="0" u="none" strike="noStrike" kern="1200" cap="none" spc="0" normalizeH="0" baseline="0" noProof="0">
              <a:ln>
                <a:noFill/>
              </a:ln>
              <a:solidFill>
                <a:srgbClr val="898989"/>
              </a:solidFill>
              <a:effectLst/>
              <a:uLnTx/>
              <a:uFillTx/>
              <a:latin typeface="Arial"/>
              <a:ea typeface="+mn-ea"/>
              <a:cs typeface="+mn-cs"/>
            </a:endParaRPr>
          </a:p>
        </p:txBody>
      </p:sp>
    </p:spTree>
    <p:extLst>
      <p:ext uri="{BB962C8B-B14F-4D97-AF65-F5344CB8AC3E}">
        <p14:creationId xmlns:p14="http://schemas.microsoft.com/office/powerpoint/2010/main" val="3032613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815A01-9803-4537-9A4E-34BE7139549F}"/>
              </a:ext>
            </a:extLst>
          </p:cNvPr>
          <p:cNvSpPr>
            <a:spLocks noGrp="1"/>
          </p:cNvSpPr>
          <p:nvPr>
            <p:ph type="title"/>
          </p:nvPr>
        </p:nvSpPr>
        <p:spPr>
          <a:xfrm>
            <a:off x="253682" y="2780771"/>
            <a:ext cx="3992881" cy="2760098"/>
          </a:xfrm>
        </p:spPr>
        <p:txBody>
          <a:bodyPr>
            <a:normAutofit fontScale="90000"/>
          </a:bodyPr>
          <a:lstStyle/>
          <a:p>
            <a:r>
              <a:rPr lang="en-US" b="1" dirty="0">
                <a:solidFill>
                  <a:srgbClr val="FFFFFF"/>
                </a:solidFill>
              </a:rPr>
              <a:t>The Economics of Early Childhood Learning Investments</a:t>
            </a:r>
            <a:endParaRPr lang="en-US" dirty="0">
              <a:solidFill>
                <a:srgbClr val="FFFFFF"/>
              </a:solidFill>
            </a:endParaRPr>
          </a:p>
        </p:txBody>
      </p:sp>
      <p:sp>
        <p:nvSpPr>
          <p:cNvPr id="3" name="Content Placeholder 2">
            <a:extLst>
              <a:ext uri="{FF2B5EF4-FFF2-40B4-BE49-F238E27FC236}">
                <a16:creationId xmlns:a16="http://schemas.microsoft.com/office/drawing/2014/main" id="{0A20E353-00EB-483F-B0F0-739B43A38138}"/>
              </a:ext>
            </a:extLst>
          </p:cNvPr>
          <p:cNvSpPr>
            <a:spLocks noGrp="1"/>
          </p:cNvSpPr>
          <p:nvPr>
            <p:ph idx="1"/>
          </p:nvPr>
        </p:nvSpPr>
        <p:spPr>
          <a:xfrm>
            <a:off x="5454006" y="736449"/>
            <a:ext cx="6484312" cy="4951491"/>
          </a:xfrm>
        </p:spPr>
        <p:txBody>
          <a:bodyPr anchor="ctr">
            <a:normAutofit fontScale="55000" lnSpcReduction="20000"/>
          </a:bodyPr>
          <a:lstStyle/>
          <a:p>
            <a:pPr marL="0" indent="0">
              <a:buNone/>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5100" b="1" dirty="0">
                <a:effectLst/>
                <a:latin typeface="Calibri" panose="020F0502020204030204" pitchFamily="34" charset="0"/>
                <a:ea typeface="Calibri" panose="020F0502020204030204" pitchFamily="34" charset="0"/>
                <a:cs typeface="Times New Roman" panose="02020603050405020304" pitchFamily="18" charset="0"/>
              </a:rPr>
              <a:t>Expanding early learning initiatives would provide benefits to society of roughly $8.60 for every $1 spent*</a:t>
            </a:r>
            <a:endParaRPr lang="en-US" sz="5100" b="1" dirty="0">
              <a:solidFill>
                <a:srgbClr val="000000"/>
              </a:solidFill>
            </a:endParaRPr>
          </a:p>
          <a:p>
            <a:pPr marL="0" indent="0">
              <a:buNone/>
            </a:pPr>
            <a:endParaRPr lang="en-US" sz="4300" dirty="0">
              <a:solidFill>
                <a:srgbClr val="000000"/>
              </a:solidFill>
            </a:endParaRPr>
          </a:p>
          <a:p>
            <a:pPr marL="0" indent="0">
              <a:buNone/>
            </a:pPr>
            <a:r>
              <a:rPr lang="en-US" sz="4300" dirty="0">
                <a:solidFill>
                  <a:srgbClr val="000000"/>
                </a:solidFill>
              </a:rPr>
              <a:t>Other investment returns include:</a:t>
            </a:r>
          </a:p>
          <a:p>
            <a:r>
              <a:rPr lang="en-US" sz="4300" dirty="0">
                <a:solidFill>
                  <a:srgbClr val="000000"/>
                </a:solidFill>
              </a:rPr>
              <a:t>Increased Parental Earnings &amp; Employment</a:t>
            </a:r>
          </a:p>
          <a:p>
            <a:r>
              <a:rPr lang="en-US" sz="4300" dirty="0">
                <a:solidFill>
                  <a:srgbClr val="000000"/>
                </a:solidFill>
              </a:rPr>
              <a:t>Higher Educational Attainment and Decreased Racial/Economic  Achievement Gaps</a:t>
            </a:r>
          </a:p>
          <a:p>
            <a:r>
              <a:rPr lang="en-US" sz="4300" dirty="0">
                <a:solidFill>
                  <a:srgbClr val="000000"/>
                </a:solidFill>
              </a:rPr>
              <a:t>Higher Lifetime Earnings</a:t>
            </a:r>
          </a:p>
          <a:p>
            <a:r>
              <a:rPr lang="en-US" sz="4300" dirty="0">
                <a:solidFill>
                  <a:srgbClr val="000000"/>
                </a:solidFill>
              </a:rPr>
              <a:t>Lower Remediation Costs</a:t>
            </a:r>
          </a:p>
          <a:p>
            <a:r>
              <a:rPr lang="en-US" sz="4300" dirty="0">
                <a:solidFill>
                  <a:srgbClr val="000000"/>
                </a:solidFill>
              </a:rPr>
              <a:t>Reduced Criminal Justice System Involvement</a:t>
            </a:r>
          </a:p>
        </p:txBody>
      </p:sp>
      <p:sp>
        <p:nvSpPr>
          <p:cNvPr id="4" name="Slide Number Placeholder 3">
            <a:extLst>
              <a:ext uri="{FF2B5EF4-FFF2-40B4-BE49-F238E27FC236}">
                <a16:creationId xmlns:a16="http://schemas.microsoft.com/office/drawing/2014/main" id="{DEA31781-5D99-4879-A0ED-4E0F3FAEF3B1}"/>
              </a:ext>
            </a:extLst>
          </p:cNvPr>
          <p:cNvSpPr>
            <a:spLocks noGrp="1"/>
          </p:cNvSpPr>
          <p:nvPr>
            <p:ph type="sldNum" sz="quarter" idx="12"/>
          </p:nvPr>
        </p:nvSpPr>
        <p:spPr>
          <a:xfrm>
            <a:off x="10825930" y="6223702"/>
            <a:ext cx="570728" cy="314067"/>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D5CAA8C-BECC-4CC5-AF9D-016565D49BC1}" type="slidenum">
              <a:rPr kumimoji="0" lang="en-US" sz="1000" b="0" i="0" u="none" strike="noStrike" kern="1200" cap="none" spc="0" normalizeH="0" baseline="0" noProof="0">
                <a:ln>
                  <a:noFill/>
                </a:ln>
                <a:solidFill>
                  <a:srgbClr val="89898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0" lang="en-US" sz="1000" b="0" i="0" u="none" strike="noStrike" kern="1200" cap="none" spc="0" normalizeH="0" baseline="0" noProof="0" dirty="0">
              <a:ln>
                <a:noFill/>
              </a:ln>
              <a:solidFill>
                <a:srgbClr val="898989"/>
              </a:solidFill>
              <a:effectLst/>
              <a:uLnTx/>
              <a:uFillTx/>
              <a:latin typeface="Arial"/>
              <a:ea typeface="+mn-ea"/>
              <a:cs typeface="+mn-cs"/>
            </a:endParaRPr>
          </a:p>
        </p:txBody>
      </p:sp>
      <p:pic>
        <p:nvPicPr>
          <p:cNvPr id="8" name="67B1A951-3BE0-415C-949A-9A28A4EA72E9" descr="cid:6307A00E-45A2-492E-8184-A20C62CE9B3E">
            <a:extLst>
              <a:ext uri="{FF2B5EF4-FFF2-40B4-BE49-F238E27FC236}">
                <a16:creationId xmlns:a16="http://schemas.microsoft.com/office/drawing/2014/main" id="{3E056A81-019D-46C4-8DA4-65B5CB436B9D}"/>
              </a:ext>
            </a:extLst>
          </p:cNvPr>
          <p:cNvPicPr/>
          <p:nvPr/>
        </p:nvPicPr>
        <p:blipFill>
          <a:blip r:embed="rId3" r:link="rId4" cstate="print"/>
          <a:srcRect/>
          <a:stretch>
            <a:fillRect/>
          </a:stretch>
        </p:blipFill>
        <p:spPr bwMode="auto">
          <a:xfrm>
            <a:off x="11263443" y="6347320"/>
            <a:ext cx="761408" cy="374157"/>
          </a:xfrm>
          <a:prstGeom prst="rect">
            <a:avLst/>
          </a:prstGeom>
          <a:noFill/>
          <a:ln w="9525">
            <a:noFill/>
            <a:miter lim="800000"/>
            <a:headEnd/>
            <a:tailEnd/>
          </a:ln>
        </p:spPr>
      </p:pic>
      <p:sp>
        <p:nvSpPr>
          <p:cNvPr id="5" name="TextBox 4">
            <a:extLst>
              <a:ext uri="{FF2B5EF4-FFF2-40B4-BE49-F238E27FC236}">
                <a16:creationId xmlns:a16="http://schemas.microsoft.com/office/drawing/2014/main" id="{B568B96C-2313-4000-8E5F-EA460B31CD85}"/>
              </a:ext>
            </a:extLst>
          </p:cNvPr>
          <p:cNvSpPr txBox="1"/>
          <p:nvPr/>
        </p:nvSpPr>
        <p:spPr>
          <a:xfrm>
            <a:off x="-269911" y="6424388"/>
            <a:ext cx="6673807" cy="307777"/>
          </a:xfrm>
          <a:prstGeom prst="rect">
            <a:avLst/>
          </a:prstGeom>
          <a:noFill/>
        </p:spPr>
        <p:txBody>
          <a:bodyPr wrap="square" rtlCol="0">
            <a:spAutoFit/>
          </a:bodyPr>
          <a:lstStyle/>
          <a:p>
            <a:r>
              <a:rPr lang="en-US" sz="1400" dirty="0"/>
              <a:t>*Source: </a:t>
            </a:r>
            <a:r>
              <a:rPr lang="en-US" sz="1400" dirty="0">
                <a:solidFill>
                  <a:srgbClr val="000000"/>
                </a:solidFill>
                <a:hlinkClick r:id="rId5"/>
              </a:rPr>
              <a:t>The Economics of Early Childhood Investments</a:t>
            </a:r>
            <a:endParaRPr lang="en-US" dirty="0"/>
          </a:p>
        </p:txBody>
      </p:sp>
    </p:spTree>
    <p:extLst>
      <p:ext uri="{BB962C8B-B14F-4D97-AF65-F5344CB8AC3E}">
        <p14:creationId xmlns:p14="http://schemas.microsoft.com/office/powerpoint/2010/main" val="3747027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B117689-C4FC-4A07-802F-91F10C858DA7}"/>
              </a:ext>
            </a:extLst>
          </p:cNvPr>
          <p:cNvSpPr>
            <a:spLocks noGrp="1"/>
          </p:cNvSpPr>
          <p:nvPr>
            <p:ph type="title"/>
          </p:nvPr>
        </p:nvSpPr>
        <p:spPr>
          <a:xfrm>
            <a:off x="-1" y="2371680"/>
            <a:ext cx="4659709" cy="3437449"/>
          </a:xfrm>
        </p:spPr>
        <p:txBody>
          <a:bodyPr>
            <a:normAutofit fontScale="90000"/>
          </a:bodyPr>
          <a:lstStyle/>
          <a:p>
            <a:pPr marL="742950" indent="-742950">
              <a:spcBef>
                <a:spcPts val="0"/>
              </a:spcBef>
              <a:buFont typeface="+mj-lt"/>
              <a:buAutoNum type="arabicPeriod" startAt="4"/>
            </a:pPr>
            <a:r>
              <a:rPr lang="en-US" sz="4400" dirty="0">
                <a:solidFill>
                  <a:schemeClr val="bg1"/>
                </a:solidFill>
                <a:latin typeface="Calibri" panose="020F0502020204030204" pitchFamily="34" charset="0"/>
                <a:ea typeface="Calibri" panose="020F0502020204030204" pitchFamily="34" charset="0"/>
                <a:cs typeface="Times New Roman" panose="02020603050405020304" pitchFamily="18" charset="0"/>
              </a:rPr>
              <a:t>What are some tools/advice for discussing, developing  and implementing Equity plans?</a:t>
            </a:r>
          </a:p>
        </p:txBody>
      </p:sp>
      <p:sp>
        <p:nvSpPr>
          <p:cNvPr id="4" name="Slide Number Placeholder 3">
            <a:extLst>
              <a:ext uri="{FF2B5EF4-FFF2-40B4-BE49-F238E27FC236}">
                <a16:creationId xmlns:a16="http://schemas.microsoft.com/office/drawing/2014/main" id="{49AC7A02-B001-42A0-AC71-42D81D82E1E5}"/>
              </a:ext>
            </a:extLst>
          </p:cNvPr>
          <p:cNvSpPr>
            <a:spLocks noGrp="1"/>
          </p:cNvSpPr>
          <p:nvPr>
            <p:ph type="sldNum" sz="quarter" idx="12"/>
          </p:nvPr>
        </p:nvSpPr>
        <p:spPr>
          <a:xfrm>
            <a:off x="10825930" y="6223702"/>
            <a:ext cx="570728" cy="314067"/>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D5CAA8C-BECC-4CC5-AF9D-016565D49BC1}" type="slidenum">
              <a:rPr kumimoji="0" lang="en-US" sz="1000" b="0" i="0" u="none" strike="noStrike" kern="1200" cap="none" spc="0" normalizeH="0" baseline="0" noProof="0">
                <a:ln>
                  <a:noFill/>
                </a:ln>
                <a:solidFill>
                  <a:srgbClr val="89898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0" lang="en-US" sz="1000" b="0" i="0" u="none" strike="noStrike" kern="1200" cap="none" spc="0" normalizeH="0" baseline="0" noProof="0">
              <a:ln>
                <a:noFill/>
              </a:ln>
              <a:solidFill>
                <a:srgbClr val="898989"/>
              </a:solidFill>
              <a:effectLst/>
              <a:uLnTx/>
              <a:uFillTx/>
              <a:latin typeface="Arial"/>
              <a:ea typeface="+mn-ea"/>
              <a:cs typeface="+mn-cs"/>
            </a:endParaRPr>
          </a:p>
        </p:txBody>
      </p:sp>
      <p:pic>
        <p:nvPicPr>
          <p:cNvPr id="12" name="Content Placeholder 11">
            <a:extLst>
              <a:ext uri="{FF2B5EF4-FFF2-40B4-BE49-F238E27FC236}">
                <a16:creationId xmlns:a16="http://schemas.microsoft.com/office/drawing/2014/main" id="{5FBFDD14-E6EA-48C3-9FE6-ABCE8B7DD745}"/>
              </a:ext>
            </a:extLst>
          </p:cNvPr>
          <p:cNvPicPr>
            <a:picLocks noGrp="1" noChangeAspect="1"/>
          </p:cNvPicPr>
          <p:nvPr>
            <p:ph idx="1"/>
          </p:nvPr>
        </p:nvPicPr>
        <p:blipFill>
          <a:blip r:embed="rId3"/>
          <a:stretch>
            <a:fillRect/>
          </a:stretch>
        </p:blipFill>
        <p:spPr>
          <a:xfrm>
            <a:off x="5933514" y="1098130"/>
            <a:ext cx="5963290" cy="4710999"/>
          </a:xfrm>
          <a:prstGeom prst="rect">
            <a:avLst/>
          </a:prstGeom>
        </p:spPr>
      </p:pic>
      <p:pic>
        <p:nvPicPr>
          <p:cNvPr id="14" name="67B1A951-3BE0-415C-949A-9A28A4EA72E9" descr="cid:6307A00E-45A2-492E-8184-A20C62CE9B3E">
            <a:extLst>
              <a:ext uri="{FF2B5EF4-FFF2-40B4-BE49-F238E27FC236}">
                <a16:creationId xmlns:a16="http://schemas.microsoft.com/office/drawing/2014/main" id="{18F20C4A-510A-47D8-BE09-7B069CE71B82}"/>
              </a:ext>
            </a:extLst>
          </p:cNvPr>
          <p:cNvPicPr/>
          <p:nvPr/>
        </p:nvPicPr>
        <p:blipFill>
          <a:blip r:embed="rId4" r:link="rId5" cstate="print"/>
          <a:srcRect/>
          <a:stretch>
            <a:fillRect/>
          </a:stretch>
        </p:blipFill>
        <p:spPr bwMode="auto">
          <a:xfrm>
            <a:off x="11396657" y="6407410"/>
            <a:ext cx="628193" cy="314067"/>
          </a:xfrm>
          <a:prstGeom prst="rect">
            <a:avLst/>
          </a:prstGeom>
          <a:noFill/>
          <a:ln w="9525">
            <a:noFill/>
            <a:miter lim="800000"/>
            <a:headEnd/>
            <a:tailEnd/>
          </a:ln>
        </p:spPr>
      </p:pic>
    </p:spTree>
    <p:extLst>
      <p:ext uri="{BB962C8B-B14F-4D97-AF65-F5344CB8AC3E}">
        <p14:creationId xmlns:p14="http://schemas.microsoft.com/office/powerpoint/2010/main" val="3924024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815A01-9803-4537-9A4E-34BE7139549F}"/>
              </a:ext>
            </a:extLst>
          </p:cNvPr>
          <p:cNvSpPr>
            <a:spLocks noGrp="1"/>
          </p:cNvSpPr>
          <p:nvPr>
            <p:ph type="title"/>
          </p:nvPr>
        </p:nvSpPr>
        <p:spPr>
          <a:xfrm>
            <a:off x="1277746" y="590550"/>
            <a:ext cx="9833548" cy="1325563"/>
          </a:xfrm>
        </p:spPr>
        <p:txBody>
          <a:bodyPr>
            <a:normAutofit/>
          </a:bodyPr>
          <a:lstStyle/>
          <a:p>
            <a:pPr lvl="0" algn="ctr"/>
            <a:r>
              <a:rPr lang="en-US" sz="3700" b="1" dirty="0">
                <a:solidFill>
                  <a:srgbClr val="FFFFFF"/>
                </a:solidFill>
              </a:rPr>
              <a:t>Overview</a:t>
            </a:r>
          </a:p>
        </p:txBody>
      </p:sp>
      <p:sp>
        <p:nvSpPr>
          <p:cNvPr id="4" name="Slide Number Placeholder 3">
            <a:extLst>
              <a:ext uri="{FF2B5EF4-FFF2-40B4-BE49-F238E27FC236}">
                <a16:creationId xmlns:a16="http://schemas.microsoft.com/office/drawing/2014/main" id="{DEA31781-5D99-4879-A0ED-4E0F3FAEF3B1}"/>
              </a:ext>
            </a:extLst>
          </p:cNvPr>
          <p:cNvSpPr>
            <a:spLocks noGrp="1"/>
          </p:cNvSpPr>
          <p:nvPr>
            <p:ph type="sldNum" sz="quarter" idx="12"/>
          </p:nvPr>
        </p:nvSpPr>
        <p:spPr>
          <a:xfrm>
            <a:off x="10825930" y="6223702"/>
            <a:ext cx="570728" cy="314067"/>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D5CAA8C-BECC-4CC5-AF9D-016565D49BC1}" type="slidenum">
              <a:rPr kumimoji="0" lang="en-US" sz="1000" b="0" i="0" u="none" strike="noStrike" kern="1200" cap="none" spc="0" normalizeH="0" baseline="0" noProof="0">
                <a:ln>
                  <a:noFill/>
                </a:ln>
                <a:solidFill>
                  <a:srgbClr val="89898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000" b="0" i="0" u="none" strike="noStrike" kern="1200" cap="none" spc="0" normalizeH="0" baseline="0" noProof="0" dirty="0">
              <a:ln>
                <a:noFill/>
              </a:ln>
              <a:solidFill>
                <a:srgbClr val="898989"/>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66B3EB82-3E8A-46D7-B89D-060A7F3DEF07}"/>
              </a:ext>
            </a:extLst>
          </p:cNvPr>
          <p:cNvSpPr>
            <a:spLocks noGrp="1"/>
          </p:cNvSpPr>
          <p:nvPr>
            <p:ph idx="1"/>
          </p:nvPr>
        </p:nvSpPr>
        <p:spPr>
          <a:xfrm>
            <a:off x="355601" y="2506662"/>
            <a:ext cx="11480494" cy="4351338"/>
          </a:xfrm>
        </p:spPr>
        <p:txBody>
          <a:bodyPr/>
          <a:lstStyle/>
          <a:p>
            <a:pPr marL="0" lvl="0" indent="0" algn="ctr" defTabSz="457200">
              <a:lnSpc>
                <a:spcPct val="100000"/>
              </a:lnSpc>
              <a:spcBef>
                <a:spcPts val="0"/>
              </a:spcBef>
              <a:buNone/>
            </a:pPr>
            <a:r>
              <a:rPr lang="en-US" sz="2400" b="1" dirty="0">
                <a:solidFill>
                  <a:srgbClr val="253746"/>
                </a:solidFill>
              </a:rPr>
              <a:t> </a:t>
            </a:r>
          </a:p>
          <a:p>
            <a:pPr marL="0" lvl="0" indent="0" algn="ctr" defTabSz="457200">
              <a:lnSpc>
                <a:spcPct val="100000"/>
              </a:lnSpc>
              <a:spcBef>
                <a:spcPts val="0"/>
              </a:spcBef>
              <a:buNone/>
            </a:pPr>
            <a:endParaRPr lang="en-US" dirty="0"/>
          </a:p>
          <a:p>
            <a:pPr marL="0" lvl="0" indent="0" algn="ctr" defTabSz="457200">
              <a:lnSpc>
                <a:spcPct val="100000"/>
              </a:lnSpc>
              <a:spcBef>
                <a:spcPts val="0"/>
              </a:spcBef>
              <a:buNone/>
            </a:pPr>
            <a:endParaRPr lang="en-US" dirty="0"/>
          </a:p>
        </p:txBody>
      </p:sp>
      <p:pic>
        <p:nvPicPr>
          <p:cNvPr id="8" name="67B1A951-3BE0-415C-949A-9A28A4EA72E9" descr="cid:6307A00E-45A2-492E-8184-A20C62CE9B3E">
            <a:extLst>
              <a:ext uri="{FF2B5EF4-FFF2-40B4-BE49-F238E27FC236}">
                <a16:creationId xmlns:a16="http://schemas.microsoft.com/office/drawing/2014/main" id="{F920B62F-D2E3-4549-94AE-38651D4C5AF7}"/>
              </a:ext>
            </a:extLst>
          </p:cNvPr>
          <p:cNvPicPr/>
          <p:nvPr/>
        </p:nvPicPr>
        <p:blipFill>
          <a:blip r:embed="rId3" r:link="rId4" cstate="print"/>
          <a:srcRect/>
          <a:stretch>
            <a:fillRect/>
          </a:stretch>
        </p:blipFill>
        <p:spPr bwMode="auto">
          <a:xfrm>
            <a:off x="11263443" y="6347320"/>
            <a:ext cx="761408" cy="374157"/>
          </a:xfrm>
          <a:prstGeom prst="rect">
            <a:avLst/>
          </a:prstGeom>
          <a:noFill/>
          <a:ln w="9525">
            <a:noFill/>
            <a:miter lim="800000"/>
            <a:headEnd/>
            <a:tailEnd/>
          </a:ln>
        </p:spPr>
      </p:pic>
      <p:sp>
        <p:nvSpPr>
          <p:cNvPr id="9" name="Content Placeholder 2">
            <a:extLst>
              <a:ext uri="{FF2B5EF4-FFF2-40B4-BE49-F238E27FC236}">
                <a16:creationId xmlns:a16="http://schemas.microsoft.com/office/drawing/2014/main" id="{00C4B4F0-4EFF-48D4-B9B9-273975EF7234}"/>
              </a:ext>
            </a:extLst>
          </p:cNvPr>
          <p:cNvSpPr txBox="1">
            <a:spLocks/>
          </p:cNvSpPr>
          <p:nvPr/>
        </p:nvSpPr>
        <p:spPr>
          <a:xfrm>
            <a:off x="355601" y="2613204"/>
            <a:ext cx="11480493"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spcBef>
                <a:spcPts val="0"/>
              </a:spcBef>
              <a:buFont typeface="+mj-lt"/>
              <a:buAutoNum type="arabicPeriod"/>
            </a:pPr>
            <a:r>
              <a:rPr lang="en-US" sz="3200" dirty="0">
                <a:latin typeface="Calibri" panose="020F0502020204030204" pitchFamily="34" charset="0"/>
                <a:ea typeface="Calibri" panose="020F0502020204030204" pitchFamily="34" charset="0"/>
                <a:cs typeface="Times New Roman" panose="02020603050405020304" pitchFamily="18" charset="0"/>
              </a:rPr>
              <a:t> a) What is Equity? and b) What are some important related concepts?</a:t>
            </a:r>
          </a:p>
          <a:p>
            <a:pPr marL="514350" indent="-514350">
              <a:spcBef>
                <a:spcPts val="0"/>
              </a:spcBef>
              <a:buFont typeface="+mj-lt"/>
              <a:buAutoNum type="arabicPeriod"/>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514350" indent="-514350">
              <a:spcBef>
                <a:spcPts val="0"/>
              </a:spcBef>
              <a:buFont typeface="+mj-lt"/>
              <a:buAutoNum type="arabicPeriod"/>
            </a:pPr>
            <a:r>
              <a:rPr lang="en-US" sz="3200" dirty="0">
                <a:latin typeface="Calibri" panose="020F0502020204030204" pitchFamily="34" charset="0"/>
                <a:ea typeface="Calibri" panose="020F0502020204030204" pitchFamily="34" charset="0"/>
                <a:cs typeface="Times New Roman" panose="02020603050405020304" pitchFamily="18" charset="0"/>
              </a:rPr>
              <a:t> Why is Equity important to the nation?</a:t>
            </a:r>
          </a:p>
          <a:p>
            <a:pPr marL="0" indent="0">
              <a:spcBef>
                <a:spcPts val="0"/>
              </a:spcBef>
              <a:buNone/>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514350" indent="-514350">
              <a:spcBef>
                <a:spcPts val="0"/>
              </a:spcBef>
              <a:buFont typeface="+mj-lt"/>
              <a:buAutoNum type="arabicPeriod" startAt="3"/>
            </a:pPr>
            <a:r>
              <a:rPr lang="en-US" sz="3200" dirty="0">
                <a:latin typeface="Calibri" panose="020F0502020204030204" pitchFamily="34" charset="0"/>
                <a:ea typeface="Calibri" panose="020F0502020204030204" pitchFamily="34" charset="0"/>
                <a:cs typeface="Times New Roman" panose="02020603050405020304" pitchFamily="18" charset="0"/>
              </a:rPr>
              <a:t> Why is Equity important in early childhood health and learning?</a:t>
            </a:r>
          </a:p>
          <a:p>
            <a:pPr marL="514350" indent="-514350">
              <a:spcBef>
                <a:spcPts val="0"/>
              </a:spcBef>
              <a:buFont typeface="+mj-lt"/>
              <a:buAutoNum type="arabicPeriod" startAt="3"/>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514350" indent="-514350">
              <a:spcBef>
                <a:spcPts val="0"/>
              </a:spcBef>
              <a:buFont typeface="+mj-lt"/>
              <a:buAutoNum type="arabicPeriod" startAt="3"/>
            </a:pPr>
            <a:r>
              <a:rPr lang="en-US" sz="3200" dirty="0">
                <a:latin typeface="Calibri" panose="020F0502020204030204" pitchFamily="34" charset="0"/>
                <a:ea typeface="Calibri" panose="020F0502020204030204" pitchFamily="34" charset="0"/>
                <a:cs typeface="Times New Roman" panose="02020603050405020304" pitchFamily="18" charset="0"/>
              </a:rPr>
              <a:t> What are some tools/advice for discussing, developing  and implementing Equity plans?</a:t>
            </a:r>
          </a:p>
          <a:p>
            <a:pPr marL="514350" indent="-514350">
              <a:spcBef>
                <a:spcPts val="0"/>
              </a:spcBef>
              <a:buFont typeface="+mj-lt"/>
              <a:buAutoNum type="arabicPeriod" startAt="3"/>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514350" indent="-514350">
              <a:spcBef>
                <a:spcPts val="0"/>
              </a:spcBef>
              <a:buFont typeface="+mj-lt"/>
              <a:buAutoNum type="arabicPeriod" startAt="3"/>
            </a:pPr>
            <a:r>
              <a:rPr lang="en-US" sz="3200" dirty="0">
                <a:latin typeface="Calibri" panose="020F0502020204030204" pitchFamily="34" charset="0"/>
                <a:ea typeface="Calibri" panose="020F0502020204030204" pitchFamily="34" charset="0"/>
                <a:cs typeface="Times New Roman" panose="02020603050405020304" pitchFamily="18" charset="0"/>
              </a:rPr>
              <a:t> What are some resources for exploring Equity further?</a:t>
            </a:r>
          </a:p>
        </p:txBody>
      </p:sp>
    </p:spTree>
    <p:extLst>
      <p:ext uri="{BB962C8B-B14F-4D97-AF65-F5344CB8AC3E}">
        <p14:creationId xmlns:p14="http://schemas.microsoft.com/office/powerpoint/2010/main" val="597655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815A01-9803-4537-9A4E-34BE7139549F}"/>
              </a:ext>
            </a:extLst>
          </p:cNvPr>
          <p:cNvSpPr>
            <a:spLocks noGrp="1"/>
          </p:cNvSpPr>
          <p:nvPr>
            <p:ph type="title"/>
          </p:nvPr>
        </p:nvSpPr>
        <p:spPr>
          <a:xfrm>
            <a:off x="1179226" y="826681"/>
            <a:ext cx="9833548" cy="1039442"/>
          </a:xfrm>
        </p:spPr>
        <p:txBody>
          <a:bodyPr>
            <a:normAutofit/>
          </a:bodyPr>
          <a:lstStyle/>
          <a:p>
            <a:pPr lvl="0" algn="ctr"/>
            <a:r>
              <a:rPr kumimoji="0" lang="en-US" sz="3200" b="1" i="0" u="none" strike="noStrike" kern="1200" cap="none" spc="0" normalizeH="0" baseline="0" noProof="0" dirty="0">
                <a:ln>
                  <a:noFill/>
                </a:ln>
                <a:solidFill>
                  <a:srgbClr val="FFFFFF"/>
                </a:solidFill>
                <a:effectLst/>
                <a:uLnTx/>
                <a:uFillTx/>
                <a:latin typeface="Arial"/>
              </a:rPr>
              <a:t>Principles for Advancing Equity in </a:t>
            </a:r>
            <a:br>
              <a:rPr kumimoji="0" lang="en-US" sz="3200" b="1" i="0" u="none" strike="noStrike" kern="1200" cap="none" spc="0" normalizeH="0" baseline="0" noProof="0" dirty="0">
                <a:ln>
                  <a:noFill/>
                </a:ln>
                <a:solidFill>
                  <a:srgbClr val="FFFFFF"/>
                </a:solidFill>
                <a:effectLst/>
                <a:uLnTx/>
                <a:uFillTx/>
                <a:latin typeface="Arial"/>
              </a:rPr>
            </a:br>
            <a:r>
              <a:rPr kumimoji="0" lang="en-US" sz="3200" b="1" i="0" u="none" strike="noStrike" kern="1200" cap="none" spc="0" normalizeH="0" baseline="0" noProof="0" dirty="0">
                <a:ln>
                  <a:noFill/>
                </a:ln>
                <a:solidFill>
                  <a:srgbClr val="FFFFFF"/>
                </a:solidFill>
                <a:effectLst/>
                <a:uLnTx/>
                <a:uFillTx/>
                <a:latin typeface="Arial"/>
              </a:rPr>
              <a:t>Collective Impact </a:t>
            </a:r>
            <a:endParaRPr lang="en-US" sz="3200" b="1" dirty="0">
              <a:solidFill>
                <a:srgbClr val="FFFFFF"/>
              </a:solidFill>
            </a:endParaRPr>
          </a:p>
        </p:txBody>
      </p:sp>
      <p:sp>
        <p:nvSpPr>
          <p:cNvPr id="4" name="Slide Number Placeholder 3">
            <a:extLst>
              <a:ext uri="{FF2B5EF4-FFF2-40B4-BE49-F238E27FC236}">
                <a16:creationId xmlns:a16="http://schemas.microsoft.com/office/drawing/2014/main" id="{DEA31781-5D99-4879-A0ED-4E0F3FAEF3B1}"/>
              </a:ext>
            </a:extLst>
          </p:cNvPr>
          <p:cNvSpPr>
            <a:spLocks noGrp="1"/>
          </p:cNvSpPr>
          <p:nvPr>
            <p:ph type="sldNum" sz="quarter" idx="12"/>
          </p:nvPr>
        </p:nvSpPr>
        <p:spPr>
          <a:xfrm>
            <a:off x="10825930" y="6223702"/>
            <a:ext cx="570728" cy="314067"/>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D5CAA8C-BECC-4CC5-AF9D-016565D49BC1}" type="slidenum">
              <a:rPr kumimoji="0" lang="en-US" sz="1000" b="0" i="0" u="none" strike="noStrike" kern="1200" cap="none" spc="0" normalizeH="0" baseline="0" noProof="0">
                <a:ln>
                  <a:noFill/>
                </a:ln>
                <a:solidFill>
                  <a:srgbClr val="89898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sz="1000" b="0" i="0" u="none" strike="noStrike" kern="1200" cap="none" spc="0" normalizeH="0" baseline="0" noProof="0" dirty="0">
              <a:ln>
                <a:noFill/>
              </a:ln>
              <a:solidFill>
                <a:srgbClr val="898989"/>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66B3EB82-3E8A-46D7-B89D-060A7F3DEF07}"/>
              </a:ext>
            </a:extLst>
          </p:cNvPr>
          <p:cNvSpPr>
            <a:spLocks noGrp="1"/>
          </p:cNvSpPr>
          <p:nvPr>
            <p:ph idx="1"/>
          </p:nvPr>
        </p:nvSpPr>
        <p:spPr>
          <a:xfrm>
            <a:off x="355601" y="2506662"/>
            <a:ext cx="11480494" cy="4351338"/>
          </a:xfrm>
        </p:spPr>
        <p:txBody>
          <a:bodyPr>
            <a:normAutofit/>
          </a:bodyPr>
          <a:lstStyle/>
          <a:p>
            <a:pPr marL="0" indent="0" defTabSz="457200">
              <a:lnSpc>
                <a:spcPct val="100000"/>
              </a:lnSpc>
              <a:spcBef>
                <a:spcPts val="0"/>
              </a:spcBef>
              <a:buNone/>
            </a:pPr>
            <a:r>
              <a:rPr lang="en-US" b="1" dirty="0"/>
              <a:t> </a:t>
            </a:r>
            <a:endParaRPr lang="en-US" sz="3000" dirty="0">
              <a:solidFill>
                <a:srgbClr val="424649"/>
              </a:solidFill>
              <a:effectLst/>
              <a:ea typeface="Calibri" panose="020F0502020204030204" pitchFamily="34" charset="0"/>
              <a:cs typeface="Times New Roman" panose="02020603050405020304" pitchFamily="18" charset="0"/>
            </a:endParaRPr>
          </a:p>
          <a:p>
            <a:pPr defTabSz="457200">
              <a:lnSpc>
                <a:spcPct val="100000"/>
              </a:lnSpc>
              <a:spcBef>
                <a:spcPts val="0"/>
              </a:spcBef>
            </a:pPr>
            <a:endParaRPr lang="en-US" sz="1800" dirty="0">
              <a:effectLst/>
              <a:latin typeface="Times New Roman" panose="02020603050405020304" pitchFamily="18" charset="0"/>
              <a:ea typeface="Times New Roman" panose="02020603050405020304" pitchFamily="18" charset="0"/>
            </a:endParaRPr>
          </a:p>
          <a:p>
            <a:pPr defTabSz="457200">
              <a:lnSpc>
                <a:spcPct val="100000"/>
              </a:lnSpc>
              <a:spcBef>
                <a:spcPts val="0"/>
              </a:spcBef>
            </a:pPr>
            <a:endParaRPr lang="en-US" dirty="0"/>
          </a:p>
        </p:txBody>
      </p:sp>
      <p:pic>
        <p:nvPicPr>
          <p:cNvPr id="8" name="67B1A951-3BE0-415C-949A-9A28A4EA72E9" descr="cid:6307A00E-45A2-492E-8184-A20C62CE9B3E">
            <a:extLst>
              <a:ext uri="{FF2B5EF4-FFF2-40B4-BE49-F238E27FC236}">
                <a16:creationId xmlns:a16="http://schemas.microsoft.com/office/drawing/2014/main" id="{F920B62F-D2E3-4549-94AE-38651D4C5AF7}"/>
              </a:ext>
            </a:extLst>
          </p:cNvPr>
          <p:cNvPicPr/>
          <p:nvPr/>
        </p:nvPicPr>
        <p:blipFill>
          <a:blip r:embed="rId4" r:link="rId5" cstate="print"/>
          <a:srcRect/>
          <a:stretch>
            <a:fillRect/>
          </a:stretch>
        </p:blipFill>
        <p:spPr bwMode="auto">
          <a:xfrm>
            <a:off x="11263443" y="6347320"/>
            <a:ext cx="761408" cy="374157"/>
          </a:xfrm>
          <a:prstGeom prst="rect">
            <a:avLst/>
          </a:prstGeom>
          <a:noFill/>
          <a:ln w="9525">
            <a:noFill/>
            <a:miter lim="800000"/>
            <a:headEnd/>
            <a:tailEnd/>
          </a:ln>
        </p:spPr>
      </p:pic>
      <p:sp>
        <p:nvSpPr>
          <p:cNvPr id="9" name="TextBox 8">
            <a:extLst>
              <a:ext uri="{FF2B5EF4-FFF2-40B4-BE49-F238E27FC236}">
                <a16:creationId xmlns:a16="http://schemas.microsoft.com/office/drawing/2014/main" id="{88D4EA9E-78C8-45B3-9E65-BF7B1D62040C}"/>
              </a:ext>
            </a:extLst>
          </p:cNvPr>
          <p:cNvSpPr txBox="1"/>
          <p:nvPr/>
        </p:nvSpPr>
        <p:spPr>
          <a:xfrm>
            <a:off x="68272" y="2479263"/>
            <a:ext cx="12055151" cy="4093428"/>
          </a:xfrm>
          <a:prstGeom prst="rect">
            <a:avLst/>
          </a:prstGeom>
          <a:noFill/>
        </p:spPr>
        <p:txBody>
          <a:bodyPr wrap="square">
            <a:spAutoFit/>
          </a:bodyPr>
          <a:lstStyle/>
          <a:p>
            <a:pPr marL="457200" marR="0" lvl="0" indent="-457200" defTabSz="457200" rtl="0" eaLnBrk="1" fontAlgn="auto" latinLnBrk="0" hangingPunct="1">
              <a:lnSpc>
                <a:spcPct val="100000"/>
              </a:lnSpc>
              <a:spcBef>
                <a:spcPts val="1200"/>
              </a:spcBef>
              <a:spcAft>
                <a:spcPts val="0"/>
              </a:spcAft>
              <a:buClrTx/>
              <a:buSzTx/>
              <a:buFont typeface="+mj-lt"/>
              <a:buAutoNum type="arabicPeriod"/>
              <a:tabLst/>
              <a:defRPr/>
            </a:pPr>
            <a:r>
              <a:rPr kumimoji="0" lang="en-US" sz="2100" b="0" i="0" strike="noStrike" kern="1200" cap="none" spc="0" normalizeH="0" baseline="0" noProof="0" dirty="0">
                <a:ln>
                  <a:noFill/>
                </a:ln>
                <a:effectLst/>
                <a:uLnTx/>
                <a:uFillTx/>
                <a:latin typeface="Arial"/>
                <a:ea typeface="+mn-ea"/>
                <a:cs typeface="+mn-cs"/>
              </a:rPr>
              <a:t>Equity must be a </a:t>
            </a:r>
            <a:r>
              <a:rPr kumimoji="0" lang="en-US" sz="2100" b="1" i="0" u="sng" strike="noStrike" kern="1200" cap="none" spc="0" normalizeH="0" baseline="0" noProof="0" dirty="0">
                <a:ln>
                  <a:noFill/>
                </a:ln>
                <a:effectLst/>
                <a:uLnTx/>
                <a:uFillTx/>
                <a:latin typeface="Arial"/>
                <a:ea typeface="+mn-ea"/>
                <a:cs typeface="+mn-cs"/>
              </a:rPr>
              <a:t>universal</a:t>
            </a:r>
            <a:r>
              <a:rPr kumimoji="0" lang="en-US" sz="2100" b="0" i="0" strike="noStrike" kern="1200" cap="none" spc="0" normalizeH="0" baseline="0" noProof="0" dirty="0">
                <a:ln>
                  <a:noFill/>
                </a:ln>
                <a:effectLst/>
                <a:uLnTx/>
                <a:uFillTx/>
                <a:latin typeface="Arial"/>
                <a:ea typeface="+mn-ea"/>
                <a:cs typeface="+mn-cs"/>
              </a:rPr>
              <a:t> collaborative and individual partner organization </a:t>
            </a:r>
            <a:r>
              <a:rPr kumimoji="0" lang="en-US" sz="2100" b="1" i="0" u="sng" strike="noStrike" kern="1200" cap="none" spc="0" normalizeH="0" baseline="0" noProof="0" dirty="0">
                <a:ln>
                  <a:noFill/>
                </a:ln>
                <a:effectLst/>
                <a:uLnTx/>
                <a:uFillTx/>
                <a:latin typeface="Arial"/>
                <a:ea typeface="+mn-ea"/>
                <a:cs typeface="+mn-cs"/>
              </a:rPr>
              <a:t>commitment</a:t>
            </a:r>
            <a:r>
              <a:rPr kumimoji="0" lang="en-US" sz="2100" b="0" i="0" strike="noStrike" kern="1200" cap="none" spc="0" normalizeH="0" baseline="0" noProof="0" dirty="0">
                <a:ln>
                  <a:noFill/>
                </a:ln>
                <a:effectLst/>
                <a:uLnTx/>
                <a:uFillTx/>
                <a:latin typeface="Arial"/>
                <a:ea typeface="+mn-ea"/>
                <a:cs typeface="+mn-cs"/>
              </a:rPr>
              <a:t>.</a:t>
            </a:r>
          </a:p>
          <a:p>
            <a:pPr marL="457200" marR="0" lvl="0" indent="-457200" defTabSz="457200" rtl="0" eaLnBrk="1" fontAlgn="auto" latinLnBrk="0" hangingPunct="1">
              <a:lnSpc>
                <a:spcPct val="100000"/>
              </a:lnSpc>
              <a:spcBef>
                <a:spcPts val="1200"/>
              </a:spcBef>
              <a:spcAft>
                <a:spcPts val="0"/>
              </a:spcAft>
              <a:buClrTx/>
              <a:buSzTx/>
              <a:buFont typeface="+mj-lt"/>
              <a:buAutoNum type="arabicPeriod"/>
              <a:tabLst/>
              <a:defRPr/>
            </a:pPr>
            <a:r>
              <a:rPr kumimoji="0" lang="en-US" sz="2100" b="0" i="0" strike="noStrike" kern="1200" cap="none" spc="0" normalizeH="0" baseline="0" noProof="0" dirty="0">
                <a:ln>
                  <a:noFill/>
                </a:ln>
                <a:effectLst/>
                <a:uLnTx/>
                <a:uFillTx/>
                <a:latin typeface="Arial"/>
                <a:ea typeface="+mn-ea"/>
                <a:cs typeface="+mn-cs"/>
              </a:rPr>
              <a:t>There must be </a:t>
            </a:r>
            <a:r>
              <a:rPr kumimoji="0" lang="en-US" sz="2100" b="1" i="0" u="sng" strike="noStrike" kern="1200" cap="none" spc="0" normalizeH="0" baseline="0" noProof="0" dirty="0">
                <a:ln>
                  <a:noFill/>
                </a:ln>
                <a:effectLst/>
                <a:uLnTx/>
                <a:uFillTx/>
                <a:latin typeface="Arial"/>
                <a:ea typeface="+mn-ea"/>
                <a:cs typeface="+mn-cs"/>
              </a:rPr>
              <a:t>individual and organizational accountability </a:t>
            </a:r>
            <a:r>
              <a:rPr kumimoji="0" lang="en-US" sz="2100" b="0" i="0" strike="noStrike" kern="1200" cap="none" spc="0" normalizeH="0" baseline="0" noProof="0" dirty="0">
                <a:ln>
                  <a:noFill/>
                </a:ln>
                <a:effectLst/>
                <a:uLnTx/>
                <a:uFillTx/>
                <a:latin typeface="Arial"/>
                <a:ea typeface="+mn-ea"/>
                <a:cs typeface="+mn-cs"/>
              </a:rPr>
              <a:t>for achieving equitable outcomes.</a:t>
            </a:r>
          </a:p>
          <a:p>
            <a:pPr marL="457200" marR="0" lvl="0" indent="-457200" defTabSz="457200" rtl="0" eaLnBrk="1" fontAlgn="auto" latinLnBrk="0" hangingPunct="1">
              <a:lnSpc>
                <a:spcPct val="100000"/>
              </a:lnSpc>
              <a:spcBef>
                <a:spcPts val="1200"/>
              </a:spcBef>
              <a:spcAft>
                <a:spcPts val="0"/>
              </a:spcAft>
              <a:buClrTx/>
              <a:buSzTx/>
              <a:buFont typeface="+mj-lt"/>
              <a:buAutoNum type="arabicPeriod"/>
              <a:tabLst/>
              <a:defRPr/>
            </a:pPr>
            <a:r>
              <a:rPr kumimoji="0" lang="en-US" sz="2100" b="0" i="0" strike="noStrike" kern="1200" cap="none" spc="0" normalizeH="0" baseline="0" noProof="0" dirty="0">
                <a:ln>
                  <a:noFill/>
                </a:ln>
                <a:effectLst/>
                <a:uLnTx/>
                <a:uFillTx/>
                <a:latin typeface="Arial"/>
                <a:ea typeface="+mn-ea"/>
                <a:cs typeface="+mn-cs"/>
              </a:rPr>
              <a:t>Equitable CI must </a:t>
            </a:r>
            <a:r>
              <a:rPr kumimoji="0" lang="en-US" sz="2100" b="1" i="0" u="sng" strike="noStrike" kern="1200" cap="none" spc="0" normalizeH="0" baseline="0" noProof="0" dirty="0">
                <a:ln>
                  <a:noFill/>
                </a:ln>
                <a:effectLst/>
                <a:uLnTx/>
                <a:uFillTx/>
                <a:latin typeface="Arial"/>
                <a:ea typeface="+mn-ea"/>
                <a:cs typeface="+mn-cs"/>
              </a:rPr>
              <a:t>engage people </a:t>
            </a:r>
            <a:r>
              <a:rPr kumimoji="0" lang="en-US" sz="2100" b="0" i="0" strike="noStrike" kern="1200" cap="none" spc="0" normalizeH="0" baseline="0" noProof="0" dirty="0">
                <a:ln>
                  <a:noFill/>
                </a:ln>
                <a:effectLst/>
                <a:uLnTx/>
                <a:uFillTx/>
                <a:latin typeface="Arial"/>
                <a:ea typeface="+mn-ea"/>
                <a:cs typeface="+mn-cs"/>
              </a:rPr>
              <a:t>experiencing disparities and </a:t>
            </a:r>
            <a:r>
              <a:rPr kumimoji="0" lang="en-US" sz="2100" b="1" i="0" u="sng" strike="noStrike" kern="1200" cap="none" spc="0" normalizeH="0" baseline="0" noProof="0" dirty="0">
                <a:ln>
                  <a:noFill/>
                </a:ln>
                <a:effectLst/>
                <a:uLnTx/>
                <a:uFillTx/>
                <a:latin typeface="Arial"/>
                <a:ea typeface="+mn-ea"/>
                <a:cs typeface="+mn-cs"/>
              </a:rPr>
              <a:t>build their trust </a:t>
            </a:r>
            <a:r>
              <a:rPr kumimoji="0" lang="en-US" sz="2100" b="0" i="0" strike="noStrike" kern="1200" cap="none" spc="0" normalizeH="0" baseline="0" noProof="0" dirty="0">
                <a:ln>
                  <a:noFill/>
                </a:ln>
                <a:effectLst/>
                <a:uLnTx/>
                <a:uFillTx/>
                <a:latin typeface="Arial"/>
                <a:ea typeface="+mn-ea"/>
                <a:cs typeface="+mn-cs"/>
              </a:rPr>
              <a:t>through transparent commitment and action to equity.</a:t>
            </a:r>
          </a:p>
          <a:p>
            <a:pPr marL="457200" marR="0" lvl="0" indent="-457200" defTabSz="457200" rtl="0" eaLnBrk="1" fontAlgn="auto" latinLnBrk="0" hangingPunct="1">
              <a:lnSpc>
                <a:spcPct val="100000"/>
              </a:lnSpc>
              <a:spcBef>
                <a:spcPts val="1200"/>
              </a:spcBef>
              <a:spcAft>
                <a:spcPts val="0"/>
              </a:spcAft>
              <a:buClrTx/>
              <a:buSzTx/>
              <a:buFont typeface="+mj-lt"/>
              <a:buAutoNum type="arabicPeriod"/>
              <a:tabLst/>
              <a:defRPr/>
            </a:pPr>
            <a:r>
              <a:rPr kumimoji="0" lang="en-US" sz="2100" b="0" i="0" strike="noStrike" kern="1200" cap="none" spc="0" normalizeH="0" baseline="0" noProof="0" dirty="0">
                <a:ln>
                  <a:noFill/>
                </a:ln>
                <a:effectLst/>
                <a:uLnTx/>
                <a:uFillTx/>
                <a:latin typeface="Arial"/>
                <a:ea typeface="+mn-ea"/>
                <a:cs typeface="+mn-cs"/>
              </a:rPr>
              <a:t>The collaborative must establish </a:t>
            </a:r>
            <a:r>
              <a:rPr kumimoji="0" lang="en-US" sz="2100" b="1" i="0" u="sng" strike="noStrike" kern="1200" cap="none" spc="0" normalizeH="0" baseline="0" noProof="0" dirty="0">
                <a:ln>
                  <a:noFill/>
                </a:ln>
                <a:effectLst/>
                <a:uLnTx/>
                <a:uFillTx/>
                <a:latin typeface="Arial"/>
                <a:ea typeface="+mn-ea"/>
                <a:cs typeface="+mn-cs"/>
              </a:rPr>
              <a:t>clear language about equity </a:t>
            </a:r>
            <a:r>
              <a:rPr kumimoji="0" lang="en-US" sz="2100" b="0" i="0" strike="noStrike" kern="1200" cap="none" spc="0" normalizeH="0" baseline="0" noProof="0" dirty="0">
                <a:ln>
                  <a:noFill/>
                </a:ln>
                <a:effectLst/>
                <a:uLnTx/>
                <a:uFillTx/>
                <a:latin typeface="Arial"/>
                <a:ea typeface="+mn-ea"/>
                <a:cs typeface="+mn-cs"/>
              </a:rPr>
              <a:t>and the outcomes and measures for achieving equity; this language should be </a:t>
            </a:r>
            <a:r>
              <a:rPr kumimoji="0" lang="en-US" sz="2100" b="1" i="0" u="sng" strike="noStrike" kern="1200" cap="none" spc="0" normalizeH="0" baseline="0" noProof="0" dirty="0">
                <a:ln>
                  <a:noFill/>
                </a:ln>
                <a:effectLst/>
                <a:uLnTx/>
                <a:uFillTx/>
                <a:latin typeface="Arial"/>
                <a:ea typeface="+mn-ea"/>
                <a:cs typeface="+mn-cs"/>
              </a:rPr>
              <a:t>asset-based whenever possible</a:t>
            </a:r>
            <a:r>
              <a:rPr kumimoji="0" lang="en-US" sz="2100" b="0" i="0" strike="noStrike" kern="1200" cap="none" spc="0" normalizeH="0" baseline="0" noProof="0" dirty="0">
                <a:ln>
                  <a:noFill/>
                </a:ln>
                <a:effectLst/>
                <a:uLnTx/>
                <a:uFillTx/>
                <a:latin typeface="Arial"/>
                <a:ea typeface="+mn-ea"/>
                <a:cs typeface="+mn-cs"/>
              </a:rPr>
              <a:t>.</a:t>
            </a:r>
          </a:p>
          <a:p>
            <a:pPr marL="457200" marR="0" lvl="0" indent="-457200" defTabSz="457200" rtl="0" eaLnBrk="1" fontAlgn="auto" latinLnBrk="0" hangingPunct="1">
              <a:lnSpc>
                <a:spcPct val="100000"/>
              </a:lnSpc>
              <a:spcBef>
                <a:spcPts val="1200"/>
              </a:spcBef>
              <a:spcAft>
                <a:spcPts val="0"/>
              </a:spcAft>
              <a:buClrTx/>
              <a:buSzTx/>
              <a:buFont typeface="+mj-lt"/>
              <a:buAutoNum type="arabicPeriod"/>
              <a:tabLst/>
              <a:defRPr/>
            </a:pPr>
            <a:r>
              <a:rPr kumimoji="0" lang="en-US" sz="2100" b="0" i="0" strike="noStrike" kern="1200" cap="none" spc="0" normalizeH="0" baseline="0" noProof="0" dirty="0">
                <a:ln>
                  <a:noFill/>
                </a:ln>
                <a:effectLst/>
                <a:uLnTx/>
                <a:uFillTx/>
                <a:latin typeface="Arial"/>
                <a:ea typeface="+mn-ea"/>
                <a:cs typeface="+mn-cs"/>
              </a:rPr>
              <a:t>Policies, practices and resources must be designed to </a:t>
            </a:r>
            <a:r>
              <a:rPr kumimoji="0" lang="en-US" sz="2100" b="1" i="0" u="sng" strike="noStrike" kern="1200" cap="none" spc="0" normalizeH="0" baseline="0" noProof="0" dirty="0">
                <a:ln>
                  <a:noFill/>
                </a:ln>
                <a:effectLst/>
                <a:uLnTx/>
                <a:uFillTx/>
                <a:latin typeface="Arial"/>
                <a:ea typeface="+mn-ea"/>
                <a:cs typeface="+mn-cs"/>
              </a:rPr>
              <a:t>identify and accommodate differences </a:t>
            </a:r>
            <a:r>
              <a:rPr kumimoji="0" lang="en-US" sz="2100" b="0" i="0" strike="noStrike" kern="1200" cap="none" spc="0" normalizeH="0" baseline="0" noProof="0" dirty="0">
                <a:ln>
                  <a:noFill/>
                </a:ln>
                <a:effectLst/>
                <a:uLnTx/>
                <a:uFillTx/>
                <a:latin typeface="Arial"/>
                <a:ea typeface="+mn-ea"/>
                <a:cs typeface="+mn-cs"/>
              </a:rPr>
              <a:t>in the needs and experiences of various groups —not to treat all people or groups the same.</a:t>
            </a:r>
          </a:p>
          <a:p>
            <a:pPr marL="457200" marR="0" lvl="0" indent="-457200" defTabSz="457200" rtl="0" eaLnBrk="1" fontAlgn="auto" latinLnBrk="0" hangingPunct="1">
              <a:lnSpc>
                <a:spcPct val="100000"/>
              </a:lnSpc>
              <a:spcBef>
                <a:spcPts val="1200"/>
              </a:spcBef>
              <a:spcAft>
                <a:spcPts val="0"/>
              </a:spcAft>
              <a:buClrTx/>
              <a:buSzTx/>
              <a:buFont typeface="+mj-lt"/>
              <a:buAutoNum type="arabicPeriod"/>
              <a:tabLst/>
              <a:defRPr/>
            </a:pPr>
            <a:r>
              <a:rPr kumimoji="0" lang="en-US" sz="2100" b="0" i="0" strike="noStrike" kern="1200" cap="none" spc="0" normalizeH="0" baseline="0" noProof="0" dirty="0">
                <a:ln>
                  <a:noFill/>
                </a:ln>
                <a:effectLst/>
                <a:uLnTx/>
                <a:uFillTx/>
                <a:latin typeface="Arial"/>
                <a:ea typeface="+mn-ea"/>
                <a:cs typeface="+mn-cs"/>
              </a:rPr>
              <a:t>Achieving equity requires a </a:t>
            </a:r>
            <a:r>
              <a:rPr kumimoji="0" lang="en-US" sz="2100" b="1" i="0" u="sng" strike="noStrike" kern="1200" cap="none" spc="0" normalizeH="0" baseline="0" noProof="0" dirty="0">
                <a:ln>
                  <a:noFill/>
                </a:ln>
                <a:effectLst/>
                <a:uLnTx/>
                <a:uFillTx/>
                <a:latin typeface="Arial"/>
                <a:ea typeface="+mn-ea"/>
                <a:cs typeface="+mn-cs"/>
              </a:rPr>
              <a:t>continual process of disaggregating data, learning </a:t>
            </a:r>
            <a:r>
              <a:rPr kumimoji="0" lang="en-US" sz="2100" b="0" i="0" strike="noStrike" kern="1200" cap="none" spc="0" normalizeH="0" baseline="0" noProof="0" dirty="0">
                <a:ln>
                  <a:noFill/>
                </a:ln>
                <a:effectLst/>
                <a:uLnTx/>
                <a:uFillTx/>
                <a:latin typeface="Arial"/>
                <a:ea typeface="+mn-ea"/>
                <a:cs typeface="+mn-cs"/>
              </a:rPr>
              <a:t>from the data and questioning/</a:t>
            </a:r>
            <a:r>
              <a:rPr kumimoji="0" lang="en-US" sz="2100" b="1" i="0" strike="noStrike" kern="1200" cap="none" spc="0" normalizeH="0" baseline="0" noProof="0" dirty="0">
                <a:ln>
                  <a:noFill/>
                </a:ln>
                <a:effectLst/>
                <a:uLnTx/>
                <a:uFillTx/>
                <a:latin typeface="Arial"/>
                <a:ea typeface="+mn-ea"/>
                <a:cs typeface="+mn-cs"/>
              </a:rPr>
              <a:t>changing policies and practices </a:t>
            </a:r>
            <a:r>
              <a:rPr kumimoji="0" lang="en-US" sz="2100" b="0" i="0" strike="noStrike" kern="1200" cap="none" spc="0" normalizeH="0" baseline="0" noProof="0" dirty="0">
                <a:ln>
                  <a:noFill/>
                </a:ln>
                <a:effectLst/>
                <a:uLnTx/>
                <a:uFillTx/>
                <a:latin typeface="Arial"/>
                <a:ea typeface="+mn-ea"/>
                <a:cs typeface="+mn-cs"/>
              </a:rPr>
              <a:t>associated with disparate outcomes.</a:t>
            </a:r>
          </a:p>
        </p:txBody>
      </p:sp>
    </p:spTree>
    <p:extLst>
      <p:ext uri="{BB962C8B-B14F-4D97-AF65-F5344CB8AC3E}">
        <p14:creationId xmlns:p14="http://schemas.microsoft.com/office/powerpoint/2010/main" val="3688953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815A01-9803-4537-9A4E-34BE7139549F}"/>
              </a:ext>
            </a:extLst>
          </p:cNvPr>
          <p:cNvSpPr>
            <a:spLocks noGrp="1"/>
          </p:cNvSpPr>
          <p:nvPr>
            <p:ph type="title"/>
          </p:nvPr>
        </p:nvSpPr>
        <p:spPr>
          <a:xfrm>
            <a:off x="1179226" y="826681"/>
            <a:ext cx="9833548" cy="1039442"/>
          </a:xfrm>
        </p:spPr>
        <p:txBody>
          <a:bodyPr>
            <a:normAutofit/>
          </a:bodyPr>
          <a:lstStyle/>
          <a:p>
            <a:pPr lvl="0" algn="ctr"/>
            <a:r>
              <a:rPr kumimoji="0" lang="en-US" sz="3200" b="1" i="0" u="none" strike="noStrike" kern="1200" cap="none" spc="0" normalizeH="0" baseline="0" noProof="0" dirty="0">
                <a:ln>
                  <a:noFill/>
                </a:ln>
                <a:solidFill>
                  <a:srgbClr val="FFFFFF"/>
                </a:solidFill>
                <a:effectLst/>
                <a:uLnTx/>
                <a:uFillTx/>
                <a:latin typeface="Arial"/>
              </a:rPr>
              <a:t>Urban Strategies Council’s Equity</a:t>
            </a:r>
            <a:br>
              <a:rPr kumimoji="0" lang="en-US" sz="3200" b="1" i="0" u="none" strike="noStrike" kern="1200" cap="none" spc="0" normalizeH="0" baseline="0" noProof="0" dirty="0">
                <a:ln>
                  <a:noFill/>
                </a:ln>
                <a:solidFill>
                  <a:srgbClr val="FFFFFF"/>
                </a:solidFill>
                <a:effectLst/>
                <a:uLnTx/>
                <a:uFillTx/>
                <a:latin typeface="Arial"/>
              </a:rPr>
            </a:br>
            <a:r>
              <a:rPr kumimoji="0" lang="en-US" sz="3200" b="1" i="0" u="none" strike="noStrike" kern="1200" cap="none" spc="0" normalizeH="0" baseline="0" noProof="0" dirty="0">
                <a:ln>
                  <a:noFill/>
                </a:ln>
                <a:solidFill>
                  <a:srgbClr val="FFFFFF"/>
                </a:solidFill>
                <a:effectLst/>
                <a:uLnTx/>
                <a:uFillTx/>
                <a:latin typeface="Arial"/>
              </a:rPr>
              <a:t>Practices for Collective Impact </a:t>
            </a:r>
            <a:endParaRPr lang="en-US" sz="3200" b="1" dirty="0">
              <a:solidFill>
                <a:srgbClr val="FFFFFF"/>
              </a:solidFill>
            </a:endParaRPr>
          </a:p>
        </p:txBody>
      </p:sp>
      <p:sp>
        <p:nvSpPr>
          <p:cNvPr id="4" name="Slide Number Placeholder 3">
            <a:extLst>
              <a:ext uri="{FF2B5EF4-FFF2-40B4-BE49-F238E27FC236}">
                <a16:creationId xmlns:a16="http://schemas.microsoft.com/office/drawing/2014/main" id="{DEA31781-5D99-4879-A0ED-4E0F3FAEF3B1}"/>
              </a:ext>
            </a:extLst>
          </p:cNvPr>
          <p:cNvSpPr>
            <a:spLocks noGrp="1"/>
          </p:cNvSpPr>
          <p:nvPr>
            <p:ph type="sldNum" sz="quarter" idx="12"/>
          </p:nvPr>
        </p:nvSpPr>
        <p:spPr>
          <a:xfrm>
            <a:off x="10825930" y="6223702"/>
            <a:ext cx="570728" cy="314067"/>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D5CAA8C-BECC-4CC5-AF9D-016565D49BC1}" type="slidenum">
              <a:rPr kumimoji="0" lang="en-US" sz="1000" b="0" i="0" u="none" strike="noStrike" kern="1200" cap="none" spc="0" normalizeH="0" baseline="0" noProof="0">
                <a:ln>
                  <a:noFill/>
                </a:ln>
                <a:solidFill>
                  <a:srgbClr val="89898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en-US" sz="1000" b="0" i="0" u="none" strike="noStrike" kern="1200" cap="none" spc="0" normalizeH="0" baseline="0" noProof="0" dirty="0">
              <a:ln>
                <a:noFill/>
              </a:ln>
              <a:solidFill>
                <a:srgbClr val="898989"/>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66B3EB82-3E8A-46D7-B89D-060A7F3DEF07}"/>
              </a:ext>
            </a:extLst>
          </p:cNvPr>
          <p:cNvSpPr>
            <a:spLocks noGrp="1"/>
          </p:cNvSpPr>
          <p:nvPr>
            <p:ph idx="1"/>
          </p:nvPr>
        </p:nvSpPr>
        <p:spPr>
          <a:xfrm>
            <a:off x="355601" y="2506662"/>
            <a:ext cx="11480494" cy="4351338"/>
          </a:xfrm>
        </p:spPr>
        <p:txBody>
          <a:bodyPr>
            <a:normAutofit/>
          </a:bodyPr>
          <a:lstStyle/>
          <a:p>
            <a:pPr marL="0" indent="0" defTabSz="457200">
              <a:lnSpc>
                <a:spcPct val="100000"/>
              </a:lnSpc>
              <a:spcBef>
                <a:spcPts val="0"/>
              </a:spcBef>
              <a:buNone/>
            </a:pPr>
            <a:r>
              <a:rPr lang="en-US" b="1" dirty="0"/>
              <a:t> </a:t>
            </a:r>
            <a:endParaRPr lang="en-US" sz="3000" dirty="0">
              <a:solidFill>
                <a:srgbClr val="424649"/>
              </a:solidFill>
              <a:effectLst/>
              <a:ea typeface="Calibri" panose="020F0502020204030204" pitchFamily="34" charset="0"/>
              <a:cs typeface="Times New Roman" panose="02020603050405020304" pitchFamily="18" charset="0"/>
            </a:endParaRPr>
          </a:p>
          <a:p>
            <a:pPr defTabSz="457200">
              <a:lnSpc>
                <a:spcPct val="100000"/>
              </a:lnSpc>
              <a:spcBef>
                <a:spcPts val="0"/>
              </a:spcBef>
            </a:pPr>
            <a:endParaRPr lang="en-US" sz="1800" dirty="0">
              <a:effectLst/>
              <a:latin typeface="Times New Roman" panose="02020603050405020304" pitchFamily="18" charset="0"/>
              <a:ea typeface="Times New Roman" panose="02020603050405020304" pitchFamily="18" charset="0"/>
            </a:endParaRPr>
          </a:p>
          <a:p>
            <a:pPr defTabSz="457200">
              <a:lnSpc>
                <a:spcPct val="100000"/>
              </a:lnSpc>
              <a:spcBef>
                <a:spcPts val="0"/>
              </a:spcBef>
            </a:pPr>
            <a:endParaRPr lang="en-US" dirty="0"/>
          </a:p>
        </p:txBody>
      </p:sp>
      <p:pic>
        <p:nvPicPr>
          <p:cNvPr id="8" name="67B1A951-3BE0-415C-949A-9A28A4EA72E9" descr="cid:6307A00E-45A2-492E-8184-A20C62CE9B3E">
            <a:extLst>
              <a:ext uri="{FF2B5EF4-FFF2-40B4-BE49-F238E27FC236}">
                <a16:creationId xmlns:a16="http://schemas.microsoft.com/office/drawing/2014/main" id="{F920B62F-D2E3-4549-94AE-38651D4C5AF7}"/>
              </a:ext>
            </a:extLst>
          </p:cNvPr>
          <p:cNvPicPr/>
          <p:nvPr/>
        </p:nvPicPr>
        <p:blipFill>
          <a:blip r:embed="rId4" r:link="rId5" cstate="print"/>
          <a:srcRect/>
          <a:stretch>
            <a:fillRect/>
          </a:stretch>
        </p:blipFill>
        <p:spPr bwMode="auto">
          <a:xfrm>
            <a:off x="11263443" y="6347320"/>
            <a:ext cx="761408" cy="374157"/>
          </a:xfrm>
          <a:prstGeom prst="rect">
            <a:avLst/>
          </a:prstGeom>
          <a:noFill/>
          <a:ln w="9525">
            <a:noFill/>
            <a:miter lim="800000"/>
            <a:headEnd/>
            <a:tailEnd/>
          </a:ln>
        </p:spPr>
      </p:pic>
      <p:sp>
        <p:nvSpPr>
          <p:cNvPr id="9" name="TextBox 8">
            <a:extLst>
              <a:ext uri="{FF2B5EF4-FFF2-40B4-BE49-F238E27FC236}">
                <a16:creationId xmlns:a16="http://schemas.microsoft.com/office/drawing/2014/main" id="{88D4EA9E-78C8-45B3-9E65-BF7B1D62040C}"/>
              </a:ext>
            </a:extLst>
          </p:cNvPr>
          <p:cNvSpPr txBox="1"/>
          <p:nvPr/>
        </p:nvSpPr>
        <p:spPr>
          <a:xfrm>
            <a:off x="68272" y="2479263"/>
            <a:ext cx="12055151" cy="4355038"/>
          </a:xfrm>
          <a:prstGeom prst="rect">
            <a:avLst/>
          </a:prstGeom>
          <a:noFill/>
        </p:spPr>
        <p:txBody>
          <a:bodyPr wrap="square">
            <a:spAutoFit/>
          </a:bodyPr>
          <a:lstStyle/>
          <a:p>
            <a:pPr marL="457200" marR="0" lvl="0" indent="-457200" defTabSz="457200" rtl="0" eaLnBrk="1" fontAlgn="auto" latinLnBrk="0" hangingPunct="1">
              <a:lnSpc>
                <a:spcPct val="100000"/>
              </a:lnSpc>
              <a:spcBef>
                <a:spcPts val="1200"/>
              </a:spcBef>
              <a:spcAft>
                <a:spcPts val="0"/>
              </a:spcAft>
              <a:buClrTx/>
              <a:buSzTx/>
              <a:buFont typeface="+mj-lt"/>
              <a:buAutoNum type="arabicPeriod"/>
              <a:tabLst/>
              <a:defRPr/>
            </a:pPr>
            <a:r>
              <a:rPr kumimoji="0" lang="en-US" sz="2200" b="1" i="0" u="sng" strike="noStrike" kern="1200" cap="none" spc="0" normalizeH="0" baseline="0" noProof="0" dirty="0">
                <a:ln>
                  <a:noFill/>
                </a:ln>
                <a:solidFill>
                  <a:prstClr val="black"/>
                </a:solidFill>
                <a:effectLst/>
                <a:uLnTx/>
                <a:uFillTx/>
                <a:latin typeface="Arial"/>
                <a:ea typeface="+mn-ea"/>
                <a:cs typeface="+mn-cs"/>
              </a:rPr>
              <a:t>Define</a:t>
            </a:r>
            <a:r>
              <a:rPr kumimoji="0" lang="en-US" sz="2200" b="0" i="0" u="none" strike="noStrike" kern="1200" cap="none" spc="0" normalizeH="0" baseline="0" noProof="0" dirty="0">
                <a:ln>
                  <a:noFill/>
                </a:ln>
                <a:solidFill>
                  <a:prstClr val="black"/>
                </a:solidFill>
                <a:effectLst/>
                <a:uLnTx/>
                <a:uFillTx/>
                <a:latin typeface="Arial"/>
                <a:ea typeface="+mn-ea"/>
                <a:cs typeface="+mn-cs"/>
              </a:rPr>
              <a:t> equity and </a:t>
            </a:r>
            <a:r>
              <a:rPr kumimoji="0" lang="en-US" sz="2200" b="1" i="0" u="sng" strike="noStrike" kern="1200" cap="none" spc="0" normalizeH="0" baseline="0" noProof="0" dirty="0">
                <a:ln>
                  <a:noFill/>
                </a:ln>
                <a:solidFill>
                  <a:prstClr val="black"/>
                </a:solidFill>
                <a:effectLst/>
                <a:uLnTx/>
                <a:uFillTx/>
                <a:latin typeface="Arial"/>
                <a:ea typeface="+mn-ea"/>
                <a:cs typeface="+mn-cs"/>
              </a:rPr>
              <a:t>educate</a:t>
            </a:r>
            <a:r>
              <a:rPr kumimoji="0" lang="en-US" sz="2200" b="0" i="0" u="none" strike="noStrike" kern="1200" cap="none" spc="0" normalizeH="0" baseline="0" noProof="0" dirty="0">
                <a:ln>
                  <a:noFill/>
                </a:ln>
                <a:solidFill>
                  <a:prstClr val="black"/>
                </a:solidFill>
                <a:effectLst/>
                <a:uLnTx/>
                <a:uFillTx/>
                <a:latin typeface="Arial"/>
                <a:ea typeface="+mn-ea"/>
                <a:cs typeface="+mn-cs"/>
              </a:rPr>
              <a:t> the community on its importance.</a:t>
            </a:r>
          </a:p>
          <a:p>
            <a:pPr marL="457200" marR="0" lvl="0" indent="-457200" defTabSz="457200" rtl="0" eaLnBrk="1" fontAlgn="auto" latinLnBrk="0" hangingPunct="1">
              <a:lnSpc>
                <a:spcPct val="100000"/>
              </a:lnSpc>
              <a:spcBef>
                <a:spcPts val="1200"/>
              </a:spcBef>
              <a:spcAft>
                <a:spcPts val="0"/>
              </a:spcAft>
              <a:buClrTx/>
              <a:buSzTx/>
              <a:buFont typeface="+mj-lt"/>
              <a:buAutoNum type="arabicPeriod"/>
              <a:tabLst/>
              <a:defRPr/>
            </a:pPr>
            <a:r>
              <a:rPr kumimoji="0" lang="en-US" sz="2200" b="1" i="0" u="sng" strike="noStrike" kern="1200" cap="none" spc="0" normalizeH="0" baseline="0" noProof="0" dirty="0">
                <a:ln>
                  <a:noFill/>
                </a:ln>
                <a:solidFill>
                  <a:prstClr val="black"/>
                </a:solidFill>
                <a:effectLst/>
                <a:uLnTx/>
                <a:uFillTx/>
                <a:latin typeface="Arial"/>
                <a:ea typeface="+mn-ea"/>
                <a:cs typeface="+mn-cs"/>
              </a:rPr>
              <a:t>Build data systems </a:t>
            </a:r>
            <a:r>
              <a:rPr kumimoji="0" lang="en-US" sz="2200" b="0" i="0" u="none" strike="noStrike" kern="1200" cap="none" spc="0" normalizeH="0" baseline="0" noProof="0" dirty="0">
                <a:ln>
                  <a:noFill/>
                </a:ln>
                <a:solidFill>
                  <a:prstClr val="black"/>
                </a:solidFill>
                <a:effectLst/>
                <a:uLnTx/>
                <a:uFillTx/>
                <a:latin typeface="Arial"/>
                <a:ea typeface="+mn-ea"/>
                <a:cs typeface="+mn-cs"/>
              </a:rPr>
              <a:t>to support equity and effectively use data.</a:t>
            </a:r>
          </a:p>
          <a:p>
            <a:pPr marL="457200" marR="0" lvl="0" indent="-457200" defTabSz="457200" rtl="0" eaLnBrk="1" fontAlgn="auto" latinLnBrk="0" hangingPunct="1">
              <a:lnSpc>
                <a:spcPct val="100000"/>
              </a:lnSpc>
              <a:spcBef>
                <a:spcPts val="120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black"/>
                </a:solidFill>
                <a:effectLst/>
                <a:uLnTx/>
                <a:uFillTx/>
                <a:latin typeface="Arial"/>
                <a:ea typeface="+mn-ea"/>
                <a:cs typeface="+mn-cs"/>
              </a:rPr>
              <a:t>Establish </a:t>
            </a:r>
            <a:r>
              <a:rPr kumimoji="0" lang="en-US" sz="2200" b="1" i="0" u="sng" strike="noStrike" kern="1200" cap="none" spc="0" normalizeH="0" baseline="0" noProof="0" dirty="0">
                <a:ln>
                  <a:noFill/>
                </a:ln>
                <a:solidFill>
                  <a:prstClr val="black"/>
                </a:solidFill>
                <a:effectLst/>
                <a:uLnTx/>
                <a:uFillTx/>
                <a:latin typeface="Arial"/>
                <a:ea typeface="+mn-ea"/>
                <a:cs typeface="+mn-cs"/>
              </a:rPr>
              <a:t>explicit equity outcomes and accountability</a:t>
            </a:r>
            <a:r>
              <a:rPr kumimoji="0" lang="en-US" sz="2200" b="0" i="0" u="none" strike="noStrike" kern="1200" cap="none" spc="0" normalizeH="0" baseline="0" noProof="0" dirty="0">
                <a:ln>
                  <a:noFill/>
                </a:ln>
                <a:solidFill>
                  <a:prstClr val="black"/>
                </a:solidFill>
                <a:effectLst/>
                <a:uLnTx/>
                <a:uFillTx/>
                <a:latin typeface="Arial"/>
                <a:ea typeface="+mn-ea"/>
                <a:cs typeface="+mn-cs"/>
              </a:rPr>
              <a:t> for achieving them.</a:t>
            </a:r>
          </a:p>
          <a:p>
            <a:pPr marL="457200" marR="0" lvl="0" indent="-457200" defTabSz="457200" rtl="0" eaLnBrk="1" fontAlgn="auto" latinLnBrk="0" hangingPunct="1">
              <a:lnSpc>
                <a:spcPct val="100000"/>
              </a:lnSpc>
              <a:spcBef>
                <a:spcPts val="1200"/>
              </a:spcBef>
              <a:spcAft>
                <a:spcPts val="0"/>
              </a:spcAft>
              <a:buClrTx/>
              <a:buSzTx/>
              <a:buFont typeface="+mj-lt"/>
              <a:buAutoNum type="arabicPeriod"/>
              <a:tabLst/>
              <a:defRPr/>
            </a:pPr>
            <a:r>
              <a:rPr kumimoji="0" lang="en-US" sz="2200" b="1" i="0" u="sng" strike="noStrike" kern="1200" cap="none" spc="0" normalizeH="0" baseline="0" noProof="0" dirty="0">
                <a:ln>
                  <a:noFill/>
                </a:ln>
                <a:solidFill>
                  <a:prstClr val="black"/>
                </a:solidFill>
                <a:effectLst/>
                <a:uLnTx/>
                <a:uFillTx/>
                <a:latin typeface="Arial"/>
                <a:ea typeface="+mn-ea"/>
                <a:cs typeface="+mn-cs"/>
              </a:rPr>
              <a:t>Engage the community </a:t>
            </a:r>
            <a:r>
              <a:rPr kumimoji="0" lang="en-US" sz="2200" b="0" i="0" u="none" strike="noStrike" kern="1200" cap="none" spc="0" normalizeH="0" baseline="0" noProof="0" dirty="0">
                <a:ln>
                  <a:noFill/>
                </a:ln>
                <a:solidFill>
                  <a:prstClr val="black"/>
                </a:solidFill>
                <a:effectLst/>
                <a:uLnTx/>
                <a:uFillTx/>
                <a:latin typeface="Arial"/>
                <a:ea typeface="+mn-ea"/>
                <a:cs typeface="+mn-cs"/>
              </a:rPr>
              <a:t>and </a:t>
            </a:r>
            <a:r>
              <a:rPr kumimoji="0" lang="en-US" sz="2200" b="1" i="0" u="sng" strike="noStrike" kern="1200" cap="none" spc="0" normalizeH="0" baseline="0" noProof="0" dirty="0">
                <a:ln>
                  <a:noFill/>
                </a:ln>
                <a:solidFill>
                  <a:prstClr val="black"/>
                </a:solidFill>
                <a:effectLst/>
                <a:uLnTx/>
                <a:uFillTx/>
                <a:latin typeface="Arial"/>
                <a:ea typeface="+mn-ea"/>
                <a:cs typeface="+mn-cs"/>
              </a:rPr>
              <a:t>ensure leadership is representative </a:t>
            </a:r>
            <a:r>
              <a:rPr kumimoji="0" lang="en-US" sz="2200" b="0" i="0" u="none" strike="noStrike" kern="1200" cap="none" spc="0" normalizeH="0" baseline="0" noProof="0" dirty="0">
                <a:ln>
                  <a:noFill/>
                </a:ln>
                <a:solidFill>
                  <a:prstClr val="black"/>
                </a:solidFill>
                <a:effectLst/>
                <a:uLnTx/>
                <a:uFillTx/>
                <a:latin typeface="Arial"/>
                <a:ea typeface="+mn-ea"/>
                <a:cs typeface="+mn-cs"/>
              </a:rPr>
              <a:t>of the community.</a:t>
            </a:r>
          </a:p>
          <a:p>
            <a:pPr marL="457200" marR="0" lvl="0" indent="-457200" defTabSz="457200" rtl="0" eaLnBrk="1" fontAlgn="auto" latinLnBrk="0" hangingPunct="1">
              <a:lnSpc>
                <a:spcPct val="100000"/>
              </a:lnSpc>
              <a:spcBef>
                <a:spcPts val="120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black"/>
                </a:solidFill>
                <a:effectLst/>
                <a:uLnTx/>
                <a:uFillTx/>
                <a:latin typeface="Arial"/>
                <a:ea typeface="+mn-ea"/>
                <a:cs typeface="+mn-cs"/>
              </a:rPr>
              <a:t>Focus on </a:t>
            </a:r>
            <a:r>
              <a:rPr kumimoji="0" lang="en-US" sz="2200" b="1" i="0" u="sng" strike="noStrike" kern="1200" cap="none" spc="0" normalizeH="0" baseline="0" noProof="0" dirty="0">
                <a:ln>
                  <a:noFill/>
                </a:ln>
                <a:solidFill>
                  <a:prstClr val="black"/>
                </a:solidFill>
                <a:effectLst/>
                <a:uLnTx/>
                <a:uFillTx/>
                <a:latin typeface="Arial"/>
                <a:ea typeface="+mn-ea"/>
                <a:cs typeface="+mn-cs"/>
              </a:rPr>
              <a:t>increasing equity and improving outcomes</a:t>
            </a:r>
            <a:r>
              <a:rPr kumimoji="0" lang="en-US" sz="2200" b="0" i="0" u="none" strike="noStrike" kern="1200" cap="none" spc="0" normalizeH="0" baseline="0" noProof="0" dirty="0">
                <a:ln>
                  <a:noFill/>
                </a:ln>
                <a:solidFill>
                  <a:prstClr val="black"/>
                </a:solidFill>
                <a:effectLst/>
                <a:uLnTx/>
                <a:uFillTx/>
                <a:latin typeface="Arial"/>
                <a:ea typeface="+mn-ea"/>
                <a:cs typeface="+mn-cs"/>
              </a:rPr>
              <a:t>.</a:t>
            </a:r>
          </a:p>
          <a:p>
            <a:pPr marL="457200" marR="0" lvl="0" indent="-457200" defTabSz="457200" rtl="0" eaLnBrk="1" fontAlgn="auto" latinLnBrk="0" hangingPunct="1">
              <a:lnSpc>
                <a:spcPct val="100000"/>
              </a:lnSpc>
              <a:spcBef>
                <a:spcPts val="120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black"/>
                </a:solidFill>
                <a:effectLst/>
                <a:uLnTx/>
                <a:uFillTx/>
                <a:latin typeface="Arial"/>
                <a:ea typeface="+mn-ea"/>
                <a:cs typeface="+mn-cs"/>
              </a:rPr>
              <a:t>Apply </a:t>
            </a:r>
            <a:r>
              <a:rPr kumimoji="0" lang="en-US" sz="2200" b="1" i="0" u="sng" strike="noStrike" kern="1200" cap="none" spc="0" normalizeH="0" baseline="0" noProof="0" dirty="0">
                <a:ln>
                  <a:noFill/>
                </a:ln>
                <a:solidFill>
                  <a:prstClr val="black"/>
                </a:solidFill>
                <a:effectLst/>
                <a:uLnTx/>
                <a:uFillTx/>
                <a:latin typeface="Arial"/>
                <a:ea typeface="+mn-ea"/>
                <a:cs typeface="+mn-cs"/>
              </a:rPr>
              <a:t>targeted universalism</a:t>
            </a:r>
            <a:r>
              <a:rPr kumimoji="0" lang="en-US" sz="2200" b="0" i="0" u="none" strike="noStrike" kern="1200" cap="none" spc="0" normalizeH="0" baseline="0" noProof="0" dirty="0">
                <a:ln>
                  <a:noFill/>
                </a:ln>
                <a:solidFill>
                  <a:prstClr val="black"/>
                </a:solidFill>
                <a:effectLst/>
                <a:uLnTx/>
                <a:uFillTx/>
                <a:latin typeface="Arial"/>
                <a:ea typeface="+mn-ea"/>
                <a:cs typeface="+mn-cs"/>
              </a:rPr>
              <a:t>.</a:t>
            </a:r>
          </a:p>
          <a:p>
            <a:pPr marL="457200" marR="0" lvl="0" indent="-457200" defTabSz="457200" rtl="0" eaLnBrk="1" fontAlgn="auto" latinLnBrk="0" hangingPunct="1">
              <a:lnSpc>
                <a:spcPct val="100000"/>
              </a:lnSpc>
              <a:spcBef>
                <a:spcPts val="1200"/>
              </a:spcBef>
              <a:spcAft>
                <a:spcPts val="0"/>
              </a:spcAft>
              <a:buClrTx/>
              <a:buSzTx/>
              <a:buFont typeface="+mj-lt"/>
              <a:buAutoNum type="arabicPeriod"/>
              <a:tabLst/>
              <a:defRPr/>
            </a:pPr>
            <a:r>
              <a:rPr kumimoji="0" lang="en-US" sz="2200" b="1" i="0" u="sng" strike="noStrike" kern="1200" cap="none" spc="0" normalizeH="0" baseline="0" noProof="0" dirty="0">
                <a:ln>
                  <a:noFill/>
                </a:ln>
                <a:solidFill>
                  <a:prstClr val="black"/>
                </a:solidFill>
                <a:effectLst/>
                <a:uLnTx/>
                <a:uFillTx/>
                <a:latin typeface="Arial"/>
                <a:ea typeface="+mn-ea"/>
                <a:cs typeface="+mn-cs"/>
              </a:rPr>
              <a:t>Continually assess </a:t>
            </a:r>
            <a:r>
              <a:rPr kumimoji="0" lang="en-US" sz="2200" b="0" i="0" u="none" strike="noStrike" kern="1200" cap="none" spc="0" normalizeH="0" baseline="0" noProof="0" dirty="0">
                <a:ln>
                  <a:noFill/>
                </a:ln>
                <a:solidFill>
                  <a:prstClr val="black"/>
                </a:solidFill>
                <a:effectLst/>
                <a:uLnTx/>
                <a:uFillTx/>
                <a:latin typeface="Arial"/>
                <a:ea typeface="+mn-ea"/>
                <a:cs typeface="+mn-cs"/>
              </a:rPr>
              <a:t>for </a:t>
            </a:r>
            <a:r>
              <a:rPr kumimoji="0" lang="en-US" sz="2200" b="1" i="0" u="sng" strike="noStrike" kern="1200" cap="none" spc="0" normalizeH="0" baseline="0" noProof="0" dirty="0">
                <a:ln>
                  <a:noFill/>
                </a:ln>
                <a:solidFill>
                  <a:prstClr val="black"/>
                </a:solidFill>
                <a:effectLst/>
                <a:uLnTx/>
                <a:uFillTx/>
                <a:latin typeface="Arial"/>
                <a:ea typeface="+mn-ea"/>
                <a:cs typeface="+mn-cs"/>
              </a:rPr>
              <a:t>and address </a:t>
            </a:r>
            <a:r>
              <a:rPr kumimoji="0" lang="en-US" sz="2200" b="0" i="0" u="none" strike="noStrike" kern="1200" cap="none" spc="0" normalizeH="0" baseline="0" noProof="0" dirty="0">
                <a:ln>
                  <a:noFill/>
                </a:ln>
                <a:solidFill>
                  <a:prstClr val="black"/>
                </a:solidFill>
                <a:effectLst/>
                <a:uLnTx/>
                <a:uFillTx/>
                <a:latin typeface="Arial"/>
                <a:ea typeface="+mn-ea"/>
                <a:cs typeface="+mn-cs"/>
              </a:rPr>
              <a:t>equity.</a:t>
            </a:r>
          </a:p>
          <a:p>
            <a:pPr marL="457200" marR="0" lvl="0" indent="-457200" defTabSz="457200" rtl="0" eaLnBrk="1" fontAlgn="auto" latinLnBrk="0" hangingPunct="1">
              <a:lnSpc>
                <a:spcPct val="100000"/>
              </a:lnSpc>
              <a:spcBef>
                <a:spcPts val="1200"/>
              </a:spcBef>
              <a:spcAft>
                <a:spcPts val="0"/>
              </a:spcAft>
              <a:buClrTx/>
              <a:buSzTx/>
              <a:buFont typeface="+mj-lt"/>
              <a:buAutoNum type="arabicPeriod"/>
              <a:tabLst/>
              <a:defRPr/>
            </a:pPr>
            <a:r>
              <a:rPr kumimoji="0" lang="en-US" sz="2200" b="1" i="0" u="sng" strike="noStrike" kern="1200" cap="none" spc="0" normalizeH="0" baseline="0" noProof="0" dirty="0">
                <a:ln>
                  <a:noFill/>
                </a:ln>
                <a:solidFill>
                  <a:prstClr val="black"/>
                </a:solidFill>
                <a:effectLst/>
                <a:uLnTx/>
                <a:uFillTx/>
                <a:latin typeface="Arial"/>
                <a:ea typeface="+mn-ea"/>
                <a:cs typeface="+mn-cs"/>
              </a:rPr>
              <a:t>Hold systems accountable </a:t>
            </a:r>
            <a:r>
              <a:rPr kumimoji="0" lang="en-US" sz="2200" b="0" i="0" u="none" strike="noStrike" kern="1200" cap="none" spc="0" normalizeH="0" baseline="0" noProof="0" dirty="0">
                <a:ln>
                  <a:noFill/>
                </a:ln>
                <a:solidFill>
                  <a:prstClr val="black"/>
                </a:solidFill>
                <a:effectLst/>
                <a:uLnTx/>
                <a:uFillTx/>
                <a:latin typeface="Arial"/>
                <a:ea typeface="+mn-ea"/>
                <a:cs typeface="+mn-cs"/>
              </a:rPr>
              <a:t>for reducing and eliminating disparities.</a:t>
            </a:r>
          </a:p>
          <a:p>
            <a:pPr marR="0" lvl="0" algn="l" defTabSz="457200" rtl="0" eaLnBrk="1" fontAlgn="auto" latinLnBrk="0" hangingPunct="1">
              <a:lnSpc>
                <a:spcPct val="100000"/>
              </a:lnSpc>
              <a:spcBef>
                <a:spcPts val="1200"/>
              </a:spcBef>
              <a:spcAft>
                <a:spcPts val="0"/>
              </a:spcAft>
              <a:buClrTx/>
              <a:buSzTx/>
              <a:tabLst/>
              <a:defRPr/>
            </a:pPr>
            <a:endParaRPr kumimoji="0" lang="en-US" sz="21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439403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B117689-C4FC-4A07-802F-91F10C858DA7}"/>
              </a:ext>
            </a:extLst>
          </p:cNvPr>
          <p:cNvSpPr>
            <a:spLocks noGrp="1"/>
          </p:cNvSpPr>
          <p:nvPr>
            <p:ph type="title"/>
          </p:nvPr>
        </p:nvSpPr>
        <p:spPr>
          <a:xfrm>
            <a:off x="-113000" y="2140793"/>
            <a:ext cx="4659709" cy="3437449"/>
          </a:xfrm>
        </p:spPr>
        <p:txBody>
          <a:bodyPr>
            <a:normAutofit/>
          </a:bodyPr>
          <a:lstStyle/>
          <a:p>
            <a:pPr marL="742950" indent="-742950">
              <a:spcBef>
                <a:spcPts val="0"/>
              </a:spcBef>
              <a:buFont typeface="+mj-lt"/>
              <a:buAutoNum type="arabicPeriod" startAt="5"/>
            </a:pPr>
            <a:r>
              <a:rPr lang="en-US" sz="4400" dirty="0">
                <a:solidFill>
                  <a:schemeClr val="bg1"/>
                </a:solidFill>
                <a:latin typeface="Calibri" panose="020F0502020204030204" pitchFamily="34" charset="0"/>
                <a:ea typeface="Calibri" panose="020F0502020204030204" pitchFamily="34" charset="0"/>
                <a:cs typeface="Times New Roman" panose="02020603050405020304" pitchFamily="18" charset="0"/>
              </a:rPr>
              <a:t>What are some resources for exploring Equity further?</a:t>
            </a:r>
          </a:p>
        </p:txBody>
      </p:sp>
      <p:pic>
        <p:nvPicPr>
          <p:cNvPr id="5" name="Content Placeholder 4">
            <a:extLst>
              <a:ext uri="{FF2B5EF4-FFF2-40B4-BE49-F238E27FC236}">
                <a16:creationId xmlns:a16="http://schemas.microsoft.com/office/drawing/2014/main" id="{FC4AE3BC-2885-48CC-8F76-ABF75C04EC91}"/>
              </a:ext>
            </a:extLst>
          </p:cNvPr>
          <p:cNvPicPr>
            <a:picLocks noGrp="1" noChangeAspect="1"/>
          </p:cNvPicPr>
          <p:nvPr>
            <p:ph idx="1"/>
          </p:nvPr>
        </p:nvPicPr>
        <p:blipFill>
          <a:blip r:embed="rId3"/>
          <a:stretch>
            <a:fillRect/>
          </a:stretch>
        </p:blipFill>
        <p:spPr>
          <a:xfrm>
            <a:off x="5553635" y="1815566"/>
            <a:ext cx="6525364" cy="4087905"/>
          </a:xfrm>
          <a:prstGeom prst="rect">
            <a:avLst/>
          </a:prstGeom>
        </p:spPr>
      </p:pic>
      <p:sp>
        <p:nvSpPr>
          <p:cNvPr id="4" name="Slide Number Placeholder 3">
            <a:extLst>
              <a:ext uri="{FF2B5EF4-FFF2-40B4-BE49-F238E27FC236}">
                <a16:creationId xmlns:a16="http://schemas.microsoft.com/office/drawing/2014/main" id="{49AC7A02-B001-42A0-AC71-42D81D82E1E5}"/>
              </a:ext>
            </a:extLst>
          </p:cNvPr>
          <p:cNvSpPr>
            <a:spLocks noGrp="1"/>
          </p:cNvSpPr>
          <p:nvPr>
            <p:ph type="sldNum" sz="quarter" idx="12"/>
          </p:nvPr>
        </p:nvSpPr>
        <p:spPr>
          <a:xfrm>
            <a:off x="10825930" y="6223702"/>
            <a:ext cx="570728" cy="314067"/>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D5CAA8C-BECC-4CC5-AF9D-016565D49BC1}" type="slidenum">
              <a:rPr kumimoji="0" lang="en-US" sz="1000" b="0" i="0" u="none" strike="noStrike" kern="1200" cap="none" spc="0" normalizeH="0" baseline="0" noProof="0">
                <a:ln>
                  <a:noFill/>
                </a:ln>
                <a:solidFill>
                  <a:srgbClr val="89898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en-US" sz="1000" b="0" i="0" u="none" strike="noStrike" kern="1200" cap="none" spc="0" normalizeH="0" baseline="0" noProof="0">
              <a:ln>
                <a:noFill/>
              </a:ln>
              <a:solidFill>
                <a:srgbClr val="898989"/>
              </a:solidFill>
              <a:effectLst/>
              <a:uLnTx/>
              <a:uFillTx/>
              <a:latin typeface="Arial"/>
              <a:ea typeface="+mn-ea"/>
              <a:cs typeface="+mn-cs"/>
            </a:endParaRPr>
          </a:p>
        </p:txBody>
      </p:sp>
      <p:pic>
        <p:nvPicPr>
          <p:cNvPr id="10" name="67B1A951-3BE0-415C-949A-9A28A4EA72E9" descr="cid:6307A00E-45A2-492E-8184-A20C62CE9B3E">
            <a:extLst>
              <a:ext uri="{FF2B5EF4-FFF2-40B4-BE49-F238E27FC236}">
                <a16:creationId xmlns:a16="http://schemas.microsoft.com/office/drawing/2014/main" id="{B3EFBBB8-BCC2-41F6-92DD-03D78E6DA4B2}"/>
              </a:ext>
            </a:extLst>
          </p:cNvPr>
          <p:cNvPicPr/>
          <p:nvPr/>
        </p:nvPicPr>
        <p:blipFill>
          <a:blip r:embed="rId4" r:link="rId5" cstate="print"/>
          <a:srcRect/>
          <a:stretch>
            <a:fillRect/>
          </a:stretch>
        </p:blipFill>
        <p:spPr bwMode="auto">
          <a:xfrm>
            <a:off x="11396657" y="6407410"/>
            <a:ext cx="628193" cy="314067"/>
          </a:xfrm>
          <a:prstGeom prst="rect">
            <a:avLst/>
          </a:prstGeom>
          <a:noFill/>
          <a:ln w="9525">
            <a:noFill/>
            <a:miter lim="800000"/>
            <a:headEnd/>
            <a:tailEnd/>
          </a:ln>
        </p:spPr>
      </p:pic>
    </p:spTree>
    <p:extLst>
      <p:ext uri="{BB962C8B-B14F-4D97-AF65-F5344CB8AC3E}">
        <p14:creationId xmlns:p14="http://schemas.microsoft.com/office/powerpoint/2010/main" val="1579871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815A01-9803-4537-9A4E-34BE7139549F}"/>
              </a:ext>
            </a:extLst>
          </p:cNvPr>
          <p:cNvSpPr>
            <a:spLocks noGrp="1"/>
          </p:cNvSpPr>
          <p:nvPr>
            <p:ph type="title"/>
          </p:nvPr>
        </p:nvSpPr>
        <p:spPr>
          <a:xfrm>
            <a:off x="1179226" y="826681"/>
            <a:ext cx="9833548" cy="1039442"/>
          </a:xfrm>
        </p:spPr>
        <p:txBody>
          <a:bodyPr>
            <a:normAutofit/>
          </a:bodyPr>
          <a:lstStyle/>
          <a:p>
            <a:pPr lvl="0" algn="ctr"/>
            <a:r>
              <a:rPr kumimoji="0" lang="en-US" sz="3200" b="1" i="0" u="none" strike="noStrike" kern="1200" cap="none" spc="0" normalizeH="0" baseline="0" noProof="0" dirty="0">
                <a:ln>
                  <a:noFill/>
                </a:ln>
                <a:solidFill>
                  <a:srgbClr val="FFFFFF"/>
                </a:solidFill>
                <a:effectLst/>
                <a:uLnTx/>
                <a:uFillTx/>
                <a:latin typeface="Arial"/>
              </a:rPr>
              <a:t>Resources on Equity In Collective Impact</a:t>
            </a:r>
            <a:endParaRPr lang="en-US" sz="3200" b="1" dirty="0">
              <a:solidFill>
                <a:srgbClr val="FFFFFF"/>
              </a:solidFill>
            </a:endParaRPr>
          </a:p>
        </p:txBody>
      </p:sp>
      <p:sp>
        <p:nvSpPr>
          <p:cNvPr id="4" name="Slide Number Placeholder 3">
            <a:extLst>
              <a:ext uri="{FF2B5EF4-FFF2-40B4-BE49-F238E27FC236}">
                <a16:creationId xmlns:a16="http://schemas.microsoft.com/office/drawing/2014/main" id="{DEA31781-5D99-4879-A0ED-4E0F3FAEF3B1}"/>
              </a:ext>
            </a:extLst>
          </p:cNvPr>
          <p:cNvSpPr>
            <a:spLocks noGrp="1"/>
          </p:cNvSpPr>
          <p:nvPr>
            <p:ph type="sldNum" sz="quarter" idx="12"/>
          </p:nvPr>
        </p:nvSpPr>
        <p:spPr>
          <a:xfrm>
            <a:off x="10825930" y="6223702"/>
            <a:ext cx="570728" cy="314067"/>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D5CAA8C-BECC-4CC5-AF9D-016565D49BC1}" type="slidenum">
              <a:rPr kumimoji="0" lang="en-US" sz="1000" b="0" i="0" u="none" strike="noStrike" kern="1200" cap="none" spc="0" normalizeH="0" baseline="0" noProof="0">
                <a:ln>
                  <a:noFill/>
                </a:ln>
                <a:solidFill>
                  <a:srgbClr val="89898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23</a:t>
            </a:fld>
            <a:endParaRPr kumimoji="0" lang="en-US" sz="1000" b="0" i="0" u="none" strike="noStrike" kern="1200" cap="none" spc="0" normalizeH="0" baseline="0" noProof="0" dirty="0">
              <a:ln>
                <a:noFill/>
              </a:ln>
              <a:solidFill>
                <a:srgbClr val="898989"/>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66B3EB82-3E8A-46D7-B89D-060A7F3DEF07}"/>
              </a:ext>
            </a:extLst>
          </p:cNvPr>
          <p:cNvSpPr>
            <a:spLocks noGrp="1"/>
          </p:cNvSpPr>
          <p:nvPr>
            <p:ph idx="1"/>
          </p:nvPr>
        </p:nvSpPr>
        <p:spPr>
          <a:xfrm>
            <a:off x="355601" y="2506662"/>
            <a:ext cx="11480494" cy="4351338"/>
          </a:xfrm>
        </p:spPr>
        <p:txBody>
          <a:bodyPr>
            <a:normAutofit/>
          </a:bodyPr>
          <a:lstStyle/>
          <a:p>
            <a:pPr marL="0" indent="0" defTabSz="457200">
              <a:lnSpc>
                <a:spcPct val="100000"/>
              </a:lnSpc>
              <a:spcBef>
                <a:spcPts val="0"/>
              </a:spcBef>
              <a:buNone/>
            </a:pPr>
            <a:r>
              <a:rPr lang="en-US" b="1" dirty="0"/>
              <a:t> </a:t>
            </a:r>
            <a:endParaRPr lang="en-US" sz="3000" dirty="0">
              <a:solidFill>
                <a:srgbClr val="424649"/>
              </a:solidFill>
              <a:effectLst/>
              <a:ea typeface="Calibri" panose="020F0502020204030204" pitchFamily="34" charset="0"/>
              <a:cs typeface="Times New Roman" panose="02020603050405020304" pitchFamily="18" charset="0"/>
            </a:endParaRPr>
          </a:p>
          <a:p>
            <a:pPr defTabSz="457200">
              <a:lnSpc>
                <a:spcPct val="100000"/>
              </a:lnSpc>
              <a:spcBef>
                <a:spcPts val="0"/>
              </a:spcBef>
            </a:pPr>
            <a:endParaRPr lang="en-US" sz="1800" dirty="0">
              <a:effectLst/>
              <a:latin typeface="Times New Roman" panose="02020603050405020304" pitchFamily="18" charset="0"/>
              <a:ea typeface="Times New Roman" panose="02020603050405020304" pitchFamily="18" charset="0"/>
            </a:endParaRPr>
          </a:p>
          <a:p>
            <a:pPr defTabSz="457200">
              <a:lnSpc>
                <a:spcPct val="100000"/>
              </a:lnSpc>
              <a:spcBef>
                <a:spcPts val="0"/>
              </a:spcBef>
            </a:pPr>
            <a:endParaRPr lang="en-US" dirty="0"/>
          </a:p>
        </p:txBody>
      </p:sp>
      <p:pic>
        <p:nvPicPr>
          <p:cNvPr id="8" name="67B1A951-3BE0-415C-949A-9A28A4EA72E9" descr="cid:6307A00E-45A2-492E-8184-A20C62CE9B3E">
            <a:extLst>
              <a:ext uri="{FF2B5EF4-FFF2-40B4-BE49-F238E27FC236}">
                <a16:creationId xmlns:a16="http://schemas.microsoft.com/office/drawing/2014/main" id="{F920B62F-D2E3-4549-94AE-38651D4C5AF7}"/>
              </a:ext>
            </a:extLst>
          </p:cNvPr>
          <p:cNvPicPr/>
          <p:nvPr/>
        </p:nvPicPr>
        <p:blipFill>
          <a:blip r:embed="rId4" r:link="rId5" cstate="print"/>
          <a:srcRect/>
          <a:stretch>
            <a:fillRect/>
          </a:stretch>
        </p:blipFill>
        <p:spPr bwMode="auto">
          <a:xfrm>
            <a:off x="11263443" y="6347320"/>
            <a:ext cx="761408" cy="374157"/>
          </a:xfrm>
          <a:prstGeom prst="rect">
            <a:avLst/>
          </a:prstGeom>
          <a:noFill/>
          <a:ln w="9525">
            <a:noFill/>
            <a:miter lim="800000"/>
            <a:headEnd/>
            <a:tailEnd/>
          </a:ln>
        </p:spPr>
      </p:pic>
      <p:sp>
        <p:nvSpPr>
          <p:cNvPr id="9" name="TextBox 8">
            <a:extLst>
              <a:ext uri="{FF2B5EF4-FFF2-40B4-BE49-F238E27FC236}">
                <a16:creationId xmlns:a16="http://schemas.microsoft.com/office/drawing/2014/main" id="{88D4EA9E-78C8-45B3-9E65-BF7B1D62040C}"/>
              </a:ext>
            </a:extLst>
          </p:cNvPr>
          <p:cNvSpPr txBox="1"/>
          <p:nvPr/>
        </p:nvSpPr>
        <p:spPr>
          <a:xfrm>
            <a:off x="882266" y="2506662"/>
            <a:ext cx="10514392" cy="4247317"/>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kumimoji="0" lang="en-US" sz="2000" b="0" i="0" u="sng" strike="noStrike" kern="1200" cap="none" spc="0" normalizeH="0" baseline="0" noProof="0" dirty="0">
                <a:ln>
                  <a:noFill/>
                </a:ln>
                <a:solidFill>
                  <a:srgbClr val="C1C6C8"/>
                </a:solidFill>
                <a:effectLst/>
                <a:uLnTx/>
                <a:uFillTx/>
                <a:latin typeface="Arial"/>
                <a:ea typeface="+mn-ea"/>
                <a:cs typeface="+mn-cs"/>
                <a:hlinkClick r:id="rId6"/>
              </a:rPr>
              <a:t>Collective Impact Forum</a:t>
            </a:r>
            <a:endParaRPr kumimoji="0" lang="en-US" sz="2000" b="0" i="0" u="sng" strike="noStrike" kern="1200" cap="none" spc="0" normalizeH="0" baseline="0" noProof="0" dirty="0">
              <a:ln>
                <a:noFill/>
              </a:ln>
              <a:solidFill>
                <a:srgbClr val="C1C6C8"/>
              </a:solidFill>
              <a:effectLst/>
              <a:uLnTx/>
              <a:uFillTx/>
              <a:latin typeface="Arial"/>
              <a:ea typeface="+mn-ea"/>
              <a:cs typeface="+mn-cs"/>
              <a:hlinkClick r:id="rId7"/>
            </a:endParaRPr>
          </a:p>
          <a:p>
            <a:pPr marL="285750" marR="0" lvl="0" indent="-285750" algn="l" defTabSz="4572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kumimoji="0" lang="en-US" sz="2000" b="0" i="0" u="sng" strike="noStrike" kern="1200" cap="none" spc="0" normalizeH="0" baseline="0" noProof="0" dirty="0">
                <a:ln>
                  <a:noFill/>
                </a:ln>
                <a:solidFill>
                  <a:srgbClr val="C1C6C8"/>
                </a:solidFill>
                <a:effectLst/>
                <a:uLnTx/>
                <a:uFillTx/>
                <a:latin typeface="Arial"/>
                <a:ea typeface="+mn-ea"/>
                <a:cs typeface="+mn-cs"/>
                <a:hlinkClick r:id="rId7"/>
              </a:rPr>
              <a:t>Bringing an Equity Lens to Collective Impact</a:t>
            </a:r>
            <a:endParaRPr kumimoji="0" lang="en-US" sz="2000" b="0" i="0" u="none" strike="noStrike" kern="1200" cap="none" spc="0" normalizeH="0" baseline="0" noProof="0" dirty="0">
              <a:ln>
                <a:noFill/>
              </a:ln>
              <a:solidFill>
                <a:srgbClr val="C1C6C8"/>
              </a:solidFill>
              <a:effectLst/>
              <a:uLnTx/>
              <a:uFillTx/>
              <a:latin typeface="Arial"/>
              <a:ea typeface="+mn-ea"/>
              <a:cs typeface="+mn-cs"/>
            </a:endParaRPr>
          </a:p>
          <a:p>
            <a:pPr marL="285750" marR="0" lvl="0" indent="-285750" algn="l" defTabSz="4572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kumimoji="0" lang="en-US" sz="2000" b="0" i="0" u="sng" strike="noStrike" kern="1200" cap="none" spc="0" normalizeH="0" baseline="0" noProof="0" dirty="0">
                <a:ln>
                  <a:noFill/>
                </a:ln>
                <a:solidFill>
                  <a:srgbClr val="C1C6C8"/>
                </a:solidFill>
                <a:effectLst/>
                <a:uLnTx/>
                <a:uFillTx/>
                <a:latin typeface="Arial"/>
                <a:ea typeface="+mn-ea"/>
                <a:cs typeface="+mn-cs"/>
                <a:hlinkClick r:id="rId8"/>
              </a:rPr>
              <a:t>Three Steps for Advancing Racial Equity through Collective Impact</a:t>
            </a:r>
            <a:endParaRPr kumimoji="0" lang="en-US" sz="2000" b="0" i="0" u="none" strike="noStrike" kern="1200" cap="none" spc="0" normalizeH="0" baseline="0" noProof="0" dirty="0">
              <a:ln>
                <a:noFill/>
              </a:ln>
              <a:solidFill>
                <a:srgbClr val="C1C6C8"/>
              </a:solidFill>
              <a:effectLst/>
              <a:uLnTx/>
              <a:uFillTx/>
              <a:latin typeface="Arial"/>
              <a:ea typeface="+mn-ea"/>
              <a:cs typeface="+mn-cs"/>
            </a:endParaRPr>
          </a:p>
          <a:p>
            <a:pPr marL="285750" marR="0" lvl="0" indent="-285750" algn="l" defTabSz="4572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kumimoji="0" lang="en-US" sz="2000" b="0" i="0" u="sng" strike="noStrike" kern="1200" cap="none" spc="0" normalizeH="0" baseline="0" noProof="0" dirty="0">
                <a:ln>
                  <a:noFill/>
                </a:ln>
                <a:solidFill>
                  <a:srgbClr val="C1C6C8"/>
                </a:solidFill>
                <a:effectLst/>
                <a:uLnTx/>
                <a:uFillTx/>
                <a:latin typeface="Arial"/>
                <a:ea typeface="+mn-ea"/>
                <a:cs typeface="+mn-cs"/>
                <a:hlinkClick r:id="rId9"/>
              </a:rPr>
              <a:t>Equity: The Soul of Collective Impact</a:t>
            </a:r>
            <a:endParaRPr kumimoji="0" lang="en-US" sz="2000" b="0" i="0" u="none" strike="noStrike" kern="1200" cap="none" spc="0" normalizeH="0" baseline="0" noProof="0" dirty="0">
              <a:ln>
                <a:noFill/>
              </a:ln>
              <a:solidFill>
                <a:srgbClr val="C1C6C8"/>
              </a:solidFill>
              <a:effectLst/>
              <a:uLnTx/>
              <a:uFillTx/>
              <a:latin typeface="Arial"/>
              <a:ea typeface="+mn-ea"/>
              <a:cs typeface="+mn-cs"/>
            </a:endParaRPr>
          </a:p>
          <a:p>
            <a:pPr marL="285750" marR="0" lvl="0" indent="-285750" algn="l" defTabSz="4572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kumimoji="0" lang="en-US" sz="2000" b="0" i="0" u="sng" strike="noStrike" kern="1200" cap="none" spc="0" normalizeH="0" baseline="0" noProof="0" dirty="0">
                <a:ln>
                  <a:noFill/>
                </a:ln>
                <a:solidFill>
                  <a:srgbClr val="C1C6C8"/>
                </a:solidFill>
                <a:effectLst/>
                <a:uLnTx/>
                <a:uFillTx/>
                <a:latin typeface="Arial"/>
                <a:ea typeface="+mn-ea"/>
                <a:cs typeface="+mn-cs"/>
                <a:hlinkClick r:id="rId10"/>
              </a:rPr>
              <a:t>Equity in Collective Impact</a:t>
            </a:r>
            <a:r>
              <a:rPr kumimoji="0" lang="en-US" sz="2000" b="0" i="0" u="none" strike="noStrike" kern="1200" cap="none" spc="0" normalizeH="0" baseline="0" noProof="0" dirty="0">
                <a:ln>
                  <a:noFill/>
                </a:ln>
                <a:solidFill>
                  <a:srgbClr val="C1C6C8"/>
                </a:solidFill>
                <a:effectLst/>
                <a:uLnTx/>
                <a:uFillTx/>
                <a:latin typeface="Arial"/>
                <a:ea typeface="+mn-ea"/>
                <a:cs typeface="+mn-cs"/>
              </a:rPr>
              <a:t>: </a:t>
            </a:r>
            <a:r>
              <a:rPr kumimoji="0" lang="en-US" sz="2000" b="0" i="0" u="none" strike="noStrike" kern="1200" cap="none" spc="0" normalizeH="0" baseline="0" noProof="0" dirty="0">
                <a:ln>
                  <a:noFill/>
                </a:ln>
                <a:solidFill>
                  <a:srgbClr val="253746">
                    <a:lumMod val="50000"/>
                  </a:srgbClr>
                </a:solidFill>
                <a:effectLst/>
                <a:uLnTx/>
                <a:uFillTx/>
                <a:latin typeface="Arial"/>
                <a:ea typeface="+mn-ea"/>
                <a:cs typeface="+mn-cs"/>
              </a:rPr>
              <a:t>3-part series in SSIR from FSG, Aspen, and PolicyLink</a:t>
            </a:r>
          </a:p>
          <a:p>
            <a:pPr marL="285750" marR="0" lvl="0" indent="-285750" algn="l" defTabSz="4572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kumimoji="0" lang="en-US" sz="2000" b="0" i="0" u="sng" strike="noStrike" kern="1200" cap="none" spc="0" normalizeH="0" baseline="0" noProof="0" dirty="0">
                <a:ln>
                  <a:noFill/>
                </a:ln>
                <a:solidFill>
                  <a:srgbClr val="C1C6C8"/>
                </a:solidFill>
                <a:effectLst/>
                <a:uLnTx/>
                <a:uFillTx/>
                <a:latin typeface="Arial"/>
                <a:ea typeface="+mn-ea"/>
                <a:cs typeface="+mn-cs"/>
                <a:hlinkClick r:id="rId11"/>
              </a:rPr>
              <a:t>When Collective Impact Has an Impact</a:t>
            </a:r>
            <a:r>
              <a:rPr kumimoji="0" lang="en-US" sz="2000" b="0" i="0" u="sng" strike="noStrike" kern="1200" cap="none" spc="0" normalizeH="0" baseline="0" noProof="0" dirty="0">
                <a:ln>
                  <a:noFill/>
                </a:ln>
                <a:solidFill>
                  <a:srgbClr val="C1C6C8"/>
                </a:solidFill>
                <a:effectLst/>
                <a:uLnTx/>
                <a:uFillTx/>
                <a:latin typeface="Arial"/>
                <a:ea typeface="+mn-ea"/>
                <a:cs typeface="+mn-cs"/>
              </a:rPr>
              <a:t>,</a:t>
            </a:r>
            <a:r>
              <a:rPr kumimoji="0" lang="en-US" sz="2000" b="0" i="0" u="none" strike="noStrike" kern="1200" cap="none" spc="0" normalizeH="0" baseline="0" noProof="0" dirty="0">
                <a:ln>
                  <a:noFill/>
                </a:ln>
                <a:solidFill>
                  <a:srgbClr val="C1C6C8"/>
                </a:solidFill>
                <a:effectLst/>
                <a:uLnTx/>
                <a:uFillTx/>
                <a:latin typeface="Arial"/>
                <a:ea typeface="+mn-ea"/>
                <a:cs typeface="+mn-cs"/>
              </a:rPr>
              <a:t>: </a:t>
            </a:r>
            <a:r>
              <a:rPr kumimoji="0" lang="en-US" sz="2000" b="0" i="0" u="none" strike="noStrike" kern="1200" cap="none" spc="0" normalizeH="0" baseline="0" noProof="0" dirty="0">
                <a:ln>
                  <a:noFill/>
                </a:ln>
                <a:solidFill>
                  <a:srgbClr val="253746">
                    <a:lumMod val="50000"/>
                  </a:srgbClr>
                </a:solidFill>
                <a:effectLst/>
                <a:uLnTx/>
                <a:uFillTx/>
                <a:latin typeface="Arial"/>
                <a:ea typeface="+mn-ea"/>
                <a:cs typeface="+mn-cs"/>
              </a:rPr>
              <a:t>this longer report includes a section on implementing collective impact with an equity approach. </a:t>
            </a:r>
          </a:p>
          <a:p>
            <a:pPr marL="742950" marR="0" lvl="1" indent="-285750" algn="l" defTabSz="4572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srgbClr val="253746">
                    <a:lumMod val="50000"/>
                  </a:srgbClr>
                </a:solidFill>
                <a:effectLst/>
                <a:uLnTx/>
                <a:uFillTx/>
                <a:latin typeface="Arial"/>
                <a:ea typeface="+mn-ea"/>
                <a:cs typeface="+mn-cs"/>
              </a:rPr>
              <a:t>Table A3 in the appendix has an “equity rubric” that might be of interest.  </a:t>
            </a:r>
          </a:p>
          <a:p>
            <a:pPr marL="285750" marR="0" lvl="0" indent="-285750" algn="l" defTabSz="4572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srgbClr val="253746">
                    <a:lumMod val="50000"/>
                  </a:srgbClr>
                </a:solidFill>
                <a:effectLst/>
                <a:uLnTx/>
                <a:uFillTx/>
                <a:latin typeface="Arial"/>
                <a:ea typeface="+mn-ea"/>
                <a:cs typeface="+mn-cs"/>
              </a:rPr>
              <a:t>For additional equity resources, go to this </a:t>
            </a:r>
            <a:r>
              <a:rPr kumimoji="0" lang="en-US" sz="2000" b="0" i="0" u="sng" strike="noStrike" kern="1200" cap="none" spc="0" normalizeH="0" baseline="0" noProof="0" dirty="0">
                <a:ln>
                  <a:noFill/>
                </a:ln>
                <a:solidFill>
                  <a:srgbClr val="C1C6C8"/>
                </a:solidFill>
                <a:effectLst/>
                <a:uLnTx/>
                <a:uFillTx/>
                <a:latin typeface="Arial"/>
                <a:ea typeface="+mn-ea"/>
                <a:cs typeface="+mn-cs"/>
                <a:hlinkClick r:id="rId12"/>
              </a:rPr>
              <a:t>Equity Resources </a:t>
            </a:r>
            <a:r>
              <a:rPr kumimoji="0" lang="en-US" sz="2000" b="0" i="0" u="none" strike="noStrike" kern="1200" cap="none" spc="0" normalizeH="0" baseline="0" noProof="0" dirty="0">
                <a:ln>
                  <a:noFill/>
                </a:ln>
                <a:solidFill>
                  <a:srgbClr val="253746"/>
                </a:solidFill>
                <a:effectLst/>
                <a:uLnTx/>
                <a:uFillTx/>
                <a:latin typeface="Arial"/>
                <a:ea typeface="+mn-ea"/>
                <a:cs typeface="+mn-cs"/>
              </a:rPr>
              <a:t>page</a:t>
            </a:r>
            <a:r>
              <a:rPr kumimoji="0" lang="en-US" sz="2000" b="0" i="0" u="none" strike="noStrike" kern="1200" cap="none" spc="0" normalizeH="0" baseline="0" noProof="0" dirty="0">
                <a:ln>
                  <a:noFill/>
                </a:ln>
                <a:solidFill>
                  <a:srgbClr val="C1C6C8"/>
                </a:solidFill>
                <a:effectLst/>
                <a:uLnTx/>
                <a:uFillTx/>
                <a:latin typeface="Arial"/>
                <a:ea typeface="+mn-ea"/>
                <a:cs typeface="+mn-cs"/>
              </a:rPr>
              <a:t> </a:t>
            </a:r>
            <a:r>
              <a:rPr kumimoji="0" lang="en-US" sz="2000" b="0" i="0" u="none" strike="noStrike" kern="1200" cap="none" spc="0" normalizeH="0" baseline="0" noProof="0" dirty="0">
                <a:ln>
                  <a:noFill/>
                </a:ln>
                <a:solidFill>
                  <a:srgbClr val="253746">
                    <a:lumMod val="50000"/>
                  </a:srgbClr>
                </a:solidFill>
                <a:effectLst/>
                <a:uLnTx/>
                <a:uFillTx/>
                <a:latin typeface="Arial"/>
                <a:ea typeface="+mn-ea"/>
                <a:cs typeface="+mn-cs"/>
              </a:rPr>
              <a:t>from the Collective Impact Forum website.</a:t>
            </a:r>
          </a:p>
        </p:txBody>
      </p:sp>
    </p:spTree>
    <p:extLst>
      <p:ext uri="{BB962C8B-B14F-4D97-AF65-F5344CB8AC3E}">
        <p14:creationId xmlns:p14="http://schemas.microsoft.com/office/powerpoint/2010/main" val="2877825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2668192" y="858442"/>
          <a:ext cx="1191" cy="1191"/>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2668192" y="858442"/>
                        <a:ext cx="1191" cy="1191"/>
                      </a:xfrm>
                      <a:prstGeom prst="rect">
                        <a:avLst/>
                      </a:prstGeom>
                    </p:spPr>
                  </p:pic>
                </p:oleObj>
              </mc:Fallback>
            </mc:AlternateContent>
          </a:graphicData>
        </a:graphic>
      </p:graphicFrame>
      <p:sp>
        <p:nvSpPr>
          <p:cNvPr id="2" name="Rectangle 1" hidden="1"/>
          <p:cNvSpPr/>
          <p:nvPr>
            <p:custDataLst>
              <p:tags r:id="rId2"/>
            </p:custDataLst>
          </p:nvPr>
        </p:nvSpPr>
        <p:spPr>
          <a:xfrm>
            <a:off x="2667001" y="857251"/>
            <a:ext cx="119063" cy="119063"/>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marR="0" lvl="0" indent="0" algn="ctr" defTabSz="342900" rtl="0" eaLnBrk="1" fontAlgn="base" latinLnBrk="0" hangingPunct="1">
              <a:lnSpc>
                <a:spcPts val="12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C1C6C8"/>
              </a:solidFill>
              <a:effectLst/>
              <a:uLnTx/>
              <a:uFillTx/>
              <a:latin typeface="Arial"/>
              <a:ea typeface="+mn-ea"/>
              <a:cs typeface="Arial"/>
              <a:sym typeface="Arial"/>
            </a:endParaRPr>
          </a:p>
        </p:txBody>
      </p:sp>
      <p:sp>
        <p:nvSpPr>
          <p:cNvPr id="35841" name="Title 1"/>
          <p:cNvSpPr>
            <a:spLocks noGrp="1"/>
          </p:cNvSpPr>
          <p:nvPr>
            <p:ph type="title"/>
          </p:nvPr>
        </p:nvSpPr>
        <p:spPr>
          <a:xfrm>
            <a:off x="4993629" y="1410090"/>
            <a:ext cx="4990905" cy="3592031"/>
          </a:xfrm>
        </p:spPr>
        <p:txBody>
          <a:bodyPr/>
          <a:lstStyle/>
          <a:p>
            <a:pPr>
              <a:lnSpc>
                <a:spcPts val="1200"/>
              </a:lnSpc>
              <a:spcAft>
                <a:spcPts val="3150"/>
              </a:spcAft>
            </a:pPr>
            <a:r>
              <a:rPr lang="en-US" sz="2400" dirty="0">
                <a:latin typeface="Arial" charset="0"/>
                <a:cs typeface="Arial" charset="0"/>
              </a:rPr>
              <a:t>Junious Williams,  JD</a:t>
            </a:r>
            <a:br>
              <a:rPr lang="en-US" sz="1800" dirty="0">
                <a:latin typeface="Arial" charset="0"/>
                <a:cs typeface="Arial" charset="0"/>
              </a:rPr>
            </a:br>
            <a:br>
              <a:rPr lang="en-US" sz="1800" dirty="0">
                <a:latin typeface="Arial" charset="0"/>
                <a:cs typeface="Arial" charset="0"/>
              </a:rPr>
            </a:br>
            <a:br>
              <a:rPr lang="en-US" sz="1800" dirty="0">
                <a:latin typeface="Arial" charset="0"/>
                <a:cs typeface="Arial" charset="0"/>
              </a:rPr>
            </a:br>
            <a:r>
              <a:rPr lang="en-US" sz="1800" b="0" dirty="0">
                <a:latin typeface="Arial" charset="0"/>
                <a:cs typeface="Arial" charset="0"/>
              </a:rPr>
              <a:t>Senior Advisor, </a:t>
            </a:r>
            <a:r>
              <a:rPr lang="en-US" sz="1800" b="0" dirty="0">
                <a:solidFill>
                  <a:schemeClr val="tx2"/>
                </a:solidFill>
                <a:latin typeface="Arial" charset="0"/>
                <a:cs typeface="Arial" charset="0"/>
              </a:rPr>
              <a:t>Collective Impact Forum</a:t>
            </a:r>
            <a:br>
              <a:rPr lang="en-US" sz="1800" b="0" dirty="0">
                <a:solidFill>
                  <a:schemeClr val="tx2"/>
                </a:solidFill>
                <a:latin typeface="Arial" charset="0"/>
                <a:cs typeface="Arial" charset="0"/>
              </a:rPr>
            </a:br>
            <a:br>
              <a:rPr lang="en-US" sz="1800" b="0" dirty="0">
                <a:solidFill>
                  <a:schemeClr val="tx2"/>
                </a:solidFill>
                <a:latin typeface="Arial" charset="0"/>
                <a:cs typeface="Arial" charset="0"/>
              </a:rPr>
            </a:br>
            <a:r>
              <a:rPr lang="en-US" sz="1800" b="0" dirty="0">
                <a:latin typeface="Arial" charset="0"/>
                <a:cs typeface="Arial" charset="0"/>
                <a:hlinkClick r:id="rId7"/>
              </a:rPr>
              <a:t>collectiveimpactforum.org</a:t>
            </a:r>
            <a:br>
              <a:rPr lang="en-US" sz="1800" b="0" dirty="0">
                <a:solidFill>
                  <a:schemeClr val="tx2"/>
                </a:solidFill>
                <a:latin typeface="Arial" charset="0"/>
                <a:cs typeface="Arial" charset="0"/>
              </a:rPr>
            </a:br>
            <a:br>
              <a:rPr lang="en-US" sz="1800" b="0" dirty="0">
                <a:solidFill>
                  <a:schemeClr val="tx2"/>
                </a:solidFill>
                <a:latin typeface="Arial" charset="0"/>
                <a:cs typeface="Arial" charset="0"/>
              </a:rPr>
            </a:br>
            <a:br>
              <a:rPr lang="en-US" sz="1800" b="0" dirty="0">
                <a:solidFill>
                  <a:schemeClr val="tx2"/>
                </a:solidFill>
                <a:latin typeface="Arial" charset="0"/>
                <a:cs typeface="Arial" charset="0"/>
              </a:rPr>
            </a:br>
            <a:r>
              <a:rPr lang="en-US" sz="1800" b="0" dirty="0">
                <a:solidFill>
                  <a:schemeClr val="tx2"/>
                </a:solidFill>
                <a:latin typeface="Arial" charset="0"/>
                <a:cs typeface="Arial" charset="0"/>
              </a:rPr>
              <a:t>Principal, Junious Williams Consulting, Inc.</a:t>
            </a:r>
            <a:br>
              <a:rPr lang="en-US" sz="1800" b="0" dirty="0">
                <a:solidFill>
                  <a:schemeClr val="tx2"/>
                </a:solidFill>
                <a:latin typeface="Arial" charset="0"/>
                <a:cs typeface="Arial" charset="0"/>
              </a:rPr>
            </a:br>
            <a:r>
              <a:rPr lang="en-US" sz="1800" b="0" dirty="0">
                <a:solidFill>
                  <a:schemeClr val="tx2"/>
                </a:solidFill>
                <a:latin typeface="Arial" charset="0"/>
                <a:cs typeface="Arial" charset="0"/>
              </a:rPr>
              <a:t>.</a:t>
            </a:r>
            <a:br>
              <a:rPr lang="en-US" sz="1800" b="0" dirty="0">
                <a:solidFill>
                  <a:schemeClr val="tx2"/>
                </a:solidFill>
                <a:latin typeface="Arial" charset="0"/>
                <a:cs typeface="Arial" charset="0"/>
              </a:rPr>
            </a:br>
            <a:r>
              <a:rPr lang="en-US" sz="1800" b="0" dirty="0">
                <a:latin typeface="Arial" charset="0"/>
                <a:cs typeface="Arial" charset="0"/>
                <a:hlinkClick r:id="rId8"/>
              </a:rPr>
              <a:t>www.juniouswilliams.com</a:t>
            </a:r>
            <a:r>
              <a:rPr lang="en-US" sz="1800" b="0" dirty="0">
                <a:latin typeface="Arial" charset="0"/>
                <a:cs typeface="Arial" charset="0"/>
              </a:rPr>
              <a:t> </a:t>
            </a:r>
            <a:br>
              <a:rPr lang="en-US" sz="1800" b="0" dirty="0">
                <a:solidFill>
                  <a:schemeClr val="tx2"/>
                </a:solidFill>
                <a:latin typeface="Arial" charset="0"/>
                <a:cs typeface="Arial" charset="0"/>
              </a:rPr>
            </a:br>
            <a:br>
              <a:rPr lang="en-US" sz="1800" b="0" dirty="0">
                <a:solidFill>
                  <a:schemeClr val="tx2"/>
                </a:solidFill>
                <a:latin typeface="Arial" charset="0"/>
                <a:cs typeface="Arial" charset="0"/>
              </a:rPr>
            </a:br>
            <a:br>
              <a:rPr lang="en-US" sz="1800" b="0" dirty="0">
                <a:solidFill>
                  <a:schemeClr val="tx2"/>
                </a:solidFill>
                <a:latin typeface="Arial" charset="0"/>
                <a:cs typeface="Arial" charset="0"/>
              </a:rPr>
            </a:br>
            <a:r>
              <a:rPr lang="en-US" sz="1800" b="0" dirty="0">
                <a:solidFill>
                  <a:schemeClr val="tx2"/>
                </a:solidFill>
                <a:latin typeface="Arial" charset="0"/>
                <a:cs typeface="Arial" charset="0"/>
                <a:hlinkClick r:id="rId9"/>
              </a:rPr>
              <a:t>juniouswilliamsjr@gmail.com</a:t>
            </a:r>
            <a:r>
              <a:rPr lang="en-US" sz="1800" b="0" dirty="0">
                <a:solidFill>
                  <a:schemeClr val="tx2"/>
                </a:solidFill>
                <a:latin typeface="Arial" charset="0"/>
                <a:cs typeface="Arial" charset="0"/>
              </a:rPr>
              <a:t> </a:t>
            </a:r>
            <a:br>
              <a:rPr lang="en-US" sz="1800" b="0" dirty="0">
                <a:solidFill>
                  <a:schemeClr val="tx2"/>
                </a:solidFill>
                <a:latin typeface="Arial" charset="0"/>
                <a:cs typeface="Arial" charset="0"/>
              </a:rPr>
            </a:br>
            <a:br>
              <a:rPr lang="en-US" sz="1800" b="0" dirty="0">
                <a:solidFill>
                  <a:schemeClr val="tx2"/>
                </a:solidFill>
                <a:latin typeface="Arial" charset="0"/>
                <a:cs typeface="Arial" charset="0"/>
              </a:rPr>
            </a:br>
            <a:br>
              <a:rPr lang="en-US" sz="1800" b="0" dirty="0">
                <a:solidFill>
                  <a:schemeClr val="tx2"/>
                </a:solidFill>
                <a:latin typeface="Arial" charset="0"/>
                <a:cs typeface="Arial" charset="0"/>
              </a:rPr>
            </a:br>
            <a:r>
              <a:rPr lang="en-US" sz="1800" b="0" dirty="0">
                <a:latin typeface="Arial" charset="0"/>
                <a:cs typeface="Arial" charset="0"/>
              </a:rPr>
              <a:t>510.213.3438</a:t>
            </a:r>
            <a:br>
              <a:rPr lang="en-US" sz="1800" b="0" dirty="0">
                <a:latin typeface="Arial" charset="0"/>
                <a:cs typeface="Arial" charset="0"/>
              </a:rPr>
            </a:br>
            <a:br>
              <a:rPr lang="en-US" sz="1800" b="0" dirty="0">
                <a:latin typeface="Arial" charset="0"/>
                <a:cs typeface="Arial" charset="0"/>
              </a:rPr>
            </a:br>
            <a:br>
              <a:rPr lang="en-US" sz="1800" b="0" dirty="0">
                <a:latin typeface="Arial" charset="0"/>
                <a:cs typeface="Arial" charset="0"/>
              </a:rPr>
            </a:br>
            <a:endParaRPr lang="en-US" sz="1800" b="0" dirty="0">
              <a:latin typeface="Arial" charset="0"/>
              <a:cs typeface="Arial" charset="0"/>
            </a:endParaRPr>
          </a:p>
        </p:txBody>
      </p:sp>
      <p:pic>
        <p:nvPicPr>
          <p:cNvPr id="5" name="67B1A951-3BE0-415C-949A-9A28A4EA72E9" descr="cid:6307A00E-45A2-492E-8184-A20C62CE9B3E">
            <a:extLst>
              <a:ext uri="{FF2B5EF4-FFF2-40B4-BE49-F238E27FC236}">
                <a16:creationId xmlns:a16="http://schemas.microsoft.com/office/drawing/2014/main" id="{D4521738-1A53-4890-8D6E-432FB6C4BD5F}"/>
              </a:ext>
            </a:extLst>
          </p:cNvPr>
          <p:cNvPicPr/>
          <p:nvPr/>
        </p:nvPicPr>
        <p:blipFill>
          <a:blip r:embed="rId10" r:link="rId11" cstate="print"/>
          <a:srcRect/>
          <a:stretch>
            <a:fillRect/>
          </a:stretch>
        </p:blipFill>
        <p:spPr bwMode="auto">
          <a:xfrm>
            <a:off x="10471795" y="5995393"/>
            <a:ext cx="1537606" cy="719538"/>
          </a:xfrm>
          <a:prstGeom prst="rect">
            <a:avLst/>
          </a:prstGeom>
          <a:noFill/>
          <a:ln w="9525">
            <a:noFill/>
            <a:miter lim="800000"/>
            <a:headEnd/>
            <a:tailEnd/>
          </a:ln>
          <a:scene3d>
            <a:camera prst="orthographicFront"/>
            <a:lightRig rig="threePt" dir="t"/>
          </a:scene3d>
          <a:sp3d>
            <a:bevelT prst="relaxedInset"/>
          </a:sp3d>
        </p:spPr>
      </p:pic>
    </p:spTree>
    <p:extLst>
      <p:ext uri="{BB962C8B-B14F-4D97-AF65-F5344CB8AC3E}">
        <p14:creationId xmlns:p14="http://schemas.microsoft.com/office/powerpoint/2010/main" val="708524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a:spLocks noGrp="1"/>
          </p:cNvSpPr>
          <p:nvPr>
            <p:ph type="title" idx="101" hasCustomPrompt="1"/>
          </p:nvPr>
        </p:nvSpPr>
        <p:spPr>
          <a:xfrm>
            <a:off x="262377" y="115824"/>
            <a:ext cx="7498080" cy="574641"/>
          </a:xfrm>
          <a:prstGeom prst="rect">
            <a:avLst/>
          </a:prstGeom>
          <a:noFill/>
        </p:spPr>
        <p:txBody>
          <a:bodyPr wrap="square" rtlCol="0"/>
          <a:lstStyle/>
          <a:p>
            <a:pPr>
              <a:buNone/>
            </a:pPr>
            <a:r>
              <a:rPr lang="en-US" dirty="0"/>
              <a:t>Income by race/ethnicity</a:t>
            </a:r>
          </a:p>
        </p:txBody>
      </p:sp>
      <p:sp>
        <p:nvSpPr>
          <p:cNvPr id="3" name="Object 2"/>
          <p:cNvSpPr/>
          <p:nvPr/>
        </p:nvSpPr>
        <p:spPr>
          <a:xfrm>
            <a:off x="9843412" y="1659540"/>
            <a:ext cx="2329543" cy="5407401"/>
          </a:xfrm>
          <a:prstGeom prst="rect">
            <a:avLst/>
          </a:prstGeom>
          <a:noFill/>
        </p:spPr>
        <p:txBody>
          <a:bodyPr wrap="square" rtlCol="0" anchor="t"/>
          <a:lstStyle/>
          <a:p>
            <a:pPr defTabSz="1219170"/>
            <a:r>
              <a:rPr lang="en-US" sz="1867" b="1" dirty="0">
                <a:solidFill>
                  <a:srgbClr val="000000"/>
                </a:solidFill>
                <a:latin typeface="Arial" pitchFamily="34" charset="0"/>
                <a:ea typeface="Arial" pitchFamily="34" charset="-122"/>
                <a:cs typeface="Arial" pitchFamily="34" charset="-120"/>
              </a:rPr>
              <a:t>How much would people of color gain with racial equity?</a:t>
            </a:r>
          </a:p>
          <a:p>
            <a:pPr defTabSz="1219170"/>
            <a:r>
              <a:rPr lang="en-US" sz="1867" dirty="0">
                <a:solidFill>
                  <a:srgbClr val="000000"/>
                </a:solidFill>
                <a:latin typeface="Arial" pitchFamily="34" charset="0"/>
                <a:ea typeface="Arial" pitchFamily="34" charset="-122"/>
                <a:cs typeface="Arial" pitchFamily="34" charset="-120"/>
              </a:rPr>
              <a:t>United States: With racial equity in income in 2017, the average annual income would have been $43,987 for the Black population, an increase of  $17,137  or 64%.</a:t>
            </a:r>
            <a:endParaRPr lang="en-US" sz="2400" dirty="0">
              <a:solidFill>
                <a:prstClr val="black"/>
              </a:solidFill>
              <a:latin typeface="Arial"/>
            </a:endParaRPr>
          </a:p>
        </p:txBody>
      </p:sp>
      <p:pic>
        <p:nvPicPr>
          <p:cNvPr id="4" name="Object 3" descr="preencoded.png"/>
          <p:cNvPicPr>
            <a:picLocks noGrp="1" noChangeAspect="1"/>
          </p:cNvPicPr>
          <p:nvPr>
            <p:ph type="pic" idx="102" hasCustomPrompt="1"/>
          </p:nvPr>
        </p:nvPicPr>
        <p:blipFill>
          <a:blip r:embed="rId3"/>
          <a:stretch>
            <a:fillRect/>
          </a:stretch>
        </p:blipFill>
        <p:spPr>
          <a:xfrm>
            <a:off x="19045" y="673007"/>
            <a:ext cx="9843412" cy="521159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815A01-9803-4537-9A4E-34BE7139549F}"/>
              </a:ext>
            </a:extLst>
          </p:cNvPr>
          <p:cNvSpPr>
            <a:spLocks noGrp="1"/>
          </p:cNvSpPr>
          <p:nvPr>
            <p:ph type="title"/>
          </p:nvPr>
        </p:nvSpPr>
        <p:spPr>
          <a:xfrm>
            <a:off x="640079" y="2053641"/>
            <a:ext cx="3669161" cy="2760098"/>
          </a:xfrm>
        </p:spPr>
        <p:txBody>
          <a:bodyPr>
            <a:normAutofit/>
          </a:bodyPr>
          <a:lstStyle/>
          <a:p>
            <a:pPr marL="742950" indent="-742950">
              <a:buFont typeface="+mj-lt"/>
              <a:buAutoNum type="arabicPeriod"/>
            </a:pPr>
            <a:r>
              <a:rPr lang="en-US" b="1" dirty="0">
                <a:solidFill>
                  <a:srgbClr val="FFFFFF"/>
                </a:solidFill>
              </a:rPr>
              <a:t>a) What is Equity?</a:t>
            </a:r>
            <a:br>
              <a:rPr lang="en-US" dirty="0">
                <a:solidFill>
                  <a:srgbClr val="FFFFFF"/>
                </a:solidFill>
              </a:rPr>
            </a:br>
            <a:endParaRPr lang="en-US" dirty="0">
              <a:solidFill>
                <a:srgbClr val="FFFFFF"/>
              </a:solidFill>
            </a:endParaRPr>
          </a:p>
        </p:txBody>
      </p:sp>
      <p:sp>
        <p:nvSpPr>
          <p:cNvPr id="3" name="Content Placeholder 2">
            <a:extLst>
              <a:ext uri="{FF2B5EF4-FFF2-40B4-BE49-F238E27FC236}">
                <a16:creationId xmlns:a16="http://schemas.microsoft.com/office/drawing/2014/main" id="{0A20E353-00EB-483F-B0F0-739B43A38138}"/>
              </a:ext>
            </a:extLst>
          </p:cNvPr>
          <p:cNvSpPr>
            <a:spLocks noGrp="1"/>
          </p:cNvSpPr>
          <p:nvPr>
            <p:ph idx="1"/>
          </p:nvPr>
        </p:nvSpPr>
        <p:spPr>
          <a:xfrm>
            <a:off x="6090574" y="801866"/>
            <a:ext cx="5306084" cy="5230634"/>
          </a:xfrm>
        </p:spPr>
        <p:txBody>
          <a:bodyPr anchor="ctr">
            <a:normAutofit/>
          </a:bodyPr>
          <a:lstStyle/>
          <a:p>
            <a:endParaRPr lang="en-US" sz="3200" dirty="0">
              <a:solidFill>
                <a:srgbClr val="000000"/>
              </a:solidFill>
            </a:endParaRPr>
          </a:p>
          <a:p>
            <a:endParaRPr lang="en-US" sz="2400" dirty="0">
              <a:solidFill>
                <a:srgbClr val="000000"/>
              </a:solidFill>
            </a:endParaRPr>
          </a:p>
        </p:txBody>
      </p:sp>
      <p:sp>
        <p:nvSpPr>
          <p:cNvPr id="4" name="Slide Number Placeholder 3">
            <a:extLst>
              <a:ext uri="{FF2B5EF4-FFF2-40B4-BE49-F238E27FC236}">
                <a16:creationId xmlns:a16="http://schemas.microsoft.com/office/drawing/2014/main" id="{DEA31781-5D99-4879-A0ED-4E0F3FAEF3B1}"/>
              </a:ext>
            </a:extLst>
          </p:cNvPr>
          <p:cNvSpPr>
            <a:spLocks noGrp="1"/>
          </p:cNvSpPr>
          <p:nvPr>
            <p:ph type="sldNum" sz="quarter" idx="12"/>
          </p:nvPr>
        </p:nvSpPr>
        <p:spPr>
          <a:xfrm>
            <a:off x="10825930" y="6223702"/>
            <a:ext cx="570728" cy="314067"/>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D5CAA8C-BECC-4CC5-AF9D-016565D49BC1}" type="slidenum">
              <a:rPr kumimoji="0" lang="en-US" sz="1000" b="0" i="0" u="none" strike="noStrike" kern="1200" cap="none" spc="0" normalizeH="0" baseline="0" noProof="0">
                <a:ln>
                  <a:noFill/>
                </a:ln>
                <a:solidFill>
                  <a:srgbClr val="89898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000" b="0" i="0" u="none" strike="noStrike" kern="1200" cap="none" spc="0" normalizeH="0" baseline="0" noProof="0" dirty="0">
              <a:ln>
                <a:noFill/>
              </a:ln>
              <a:solidFill>
                <a:srgbClr val="898989"/>
              </a:solidFill>
              <a:effectLst/>
              <a:uLnTx/>
              <a:uFillTx/>
              <a:latin typeface="Arial"/>
              <a:ea typeface="+mn-ea"/>
              <a:cs typeface="+mn-cs"/>
            </a:endParaRPr>
          </a:p>
        </p:txBody>
      </p:sp>
      <p:pic>
        <p:nvPicPr>
          <p:cNvPr id="8" name="67B1A951-3BE0-415C-949A-9A28A4EA72E9" descr="cid:6307A00E-45A2-492E-8184-A20C62CE9B3E">
            <a:extLst>
              <a:ext uri="{FF2B5EF4-FFF2-40B4-BE49-F238E27FC236}">
                <a16:creationId xmlns:a16="http://schemas.microsoft.com/office/drawing/2014/main" id="{3E056A81-019D-46C4-8DA4-65B5CB436B9D}"/>
              </a:ext>
            </a:extLst>
          </p:cNvPr>
          <p:cNvPicPr/>
          <p:nvPr/>
        </p:nvPicPr>
        <p:blipFill>
          <a:blip r:embed="rId3" r:link="rId4" cstate="print"/>
          <a:srcRect/>
          <a:stretch>
            <a:fillRect/>
          </a:stretch>
        </p:blipFill>
        <p:spPr bwMode="auto">
          <a:xfrm>
            <a:off x="11263443" y="6347320"/>
            <a:ext cx="761408" cy="374157"/>
          </a:xfrm>
          <a:prstGeom prst="rect">
            <a:avLst/>
          </a:prstGeom>
          <a:noFill/>
          <a:ln w="9525">
            <a:noFill/>
            <a:miter lim="800000"/>
            <a:headEnd/>
            <a:tailEnd/>
          </a:ln>
        </p:spPr>
      </p:pic>
    </p:spTree>
    <p:extLst>
      <p:ext uri="{BB962C8B-B14F-4D97-AF65-F5344CB8AC3E}">
        <p14:creationId xmlns:p14="http://schemas.microsoft.com/office/powerpoint/2010/main" val="2750129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815A01-9803-4537-9A4E-34BE7139549F}"/>
              </a:ext>
            </a:extLst>
          </p:cNvPr>
          <p:cNvSpPr>
            <a:spLocks noGrp="1"/>
          </p:cNvSpPr>
          <p:nvPr>
            <p:ph type="title"/>
          </p:nvPr>
        </p:nvSpPr>
        <p:spPr>
          <a:xfrm>
            <a:off x="1179226" y="826680"/>
            <a:ext cx="9833548" cy="1325563"/>
          </a:xfrm>
        </p:spPr>
        <p:txBody>
          <a:bodyPr>
            <a:normAutofit/>
          </a:bodyPr>
          <a:lstStyle/>
          <a:p>
            <a:pPr lvl="0" algn="ctr"/>
            <a:r>
              <a:rPr lang="en-US" sz="3700" b="1" dirty="0">
                <a:solidFill>
                  <a:srgbClr val="FFFFFF"/>
                </a:solidFill>
              </a:rPr>
              <a:t>Definitions of Equity</a:t>
            </a:r>
          </a:p>
        </p:txBody>
      </p:sp>
      <p:sp>
        <p:nvSpPr>
          <p:cNvPr id="4" name="Slide Number Placeholder 3">
            <a:extLst>
              <a:ext uri="{FF2B5EF4-FFF2-40B4-BE49-F238E27FC236}">
                <a16:creationId xmlns:a16="http://schemas.microsoft.com/office/drawing/2014/main" id="{DEA31781-5D99-4879-A0ED-4E0F3FAEF3B1}"/>
              </a:ext>
            </a:extLst>
          </p:cNvPr>
          <p:cNvSpPr>
            <a:spLocks noGrp="1"/>
          </p:cNvSpPr>
          <p:nvPr>
            <p:ph type="sldNum" sz="quarter" idx="12"/>
          </p:nvPr>
        </p:nvSpPr>
        <p:spPr>
          <a:xfrm>
            <a:off x="10825930" y="6223702"/>
            <a:ext cx="570728" cy="314067"/>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D5CAA8C-BECC-4CC5-AF9D-016565D49BC1}" type="slidenum">
              <a:rPr kumimoji="0" lang="en-US" sz="1000" b="0" i="0" u="none" strike="noStrike" kern="1200" cap="none" spc="0" normalizeH="0" baseline="0" noProof="0">
                <a:ln>
                  <a:noFill/>
                </a:ln>
                <a:solidFill>
                  <a:srgbClr val="89898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000" b="0" i="0" u="none" strike="noStrike" kern="1200" cap="none" spc="0" normalizeH="0" baseline="0" noProof="0" dirty="0">
              <a:ln>
                <a:noFill/>
              </a:ln>
              <a:solidFill>
                <a:srgbClr val="898989"/>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66B3EB82-3E8A-46D7-B89D-060A7F3DEF07}"/>
              </a:ext>
            </a:extLst>
          </p:cNvPr>
          <p:cNvSpPr>
            <a:spLocks noGrp="1"/>
          </p:cNvSpPr>
          <p:nvPr>
            <p:ph idx="1"/>
          </p:nvPr>
        </p:nvSpPr>
        <p:spPr>
          <a:xfrm>
            <a:off x="355601" y="2506662"/>
            <a:ext cx="11480494" cy="4351338"/>
          </a:xfrm>
        </p:spPr>
        <p:txBody>
          <a:bodyPr/>
          <a:lstStyle/>
          <a:p>
            <a:pPr marL="0" lvl="0" indent="0" algn="ctr" defTabSz="457200">
              <a:lnSpc>
                <a:spcPct val="100000"/>
              </a:lnSpc>
              <a:spcBef>
                <a:spcPts val="0"/>
              </a:spcBef>
              <a:buNone/>
            </a:pPr>
            <a:r>
              <a:rPr lang="en-US" sz="2400" b="1" dirty="0">
                <a:solidFill>
                  <a:srgbClr val="253746"/>
                </a:solidFill>
              </a:rPr>
              <a:t>PolicyLink Definition</a:t>
            </a:r>
            <a:endParaRPr lang="en-US" sz="2400" dirty="0">
              <a:solidFill>
                <a:srgbClr val="253746"/>
              </a:solidFill>
            </a:endParaRPr>
          </a:p>
          <a:p>
            <a:pPr marL="0" lvl="0" indent="0" defTabSz="457200">
              <a:lnSpc>
                <a:spcPct val="100000"/>
              </a:lnSpc>
              <a:spcBef>
                <a:spcPts val="0"/>
              </a:spcBef>
              <a:buNone/>
            </a:pPr>
            <a:r>
              <a:rPr lang="en-US" dirty="0">
                <a:solidFill>
                  <a:srgbClr val="253746"/>
                </a:solidFill>
              </a:rPr>
              <a:t>Equity is just and fair inclusion into a society in which all can participate, prosper, and reach their full potential.</a:t>
            </a:r>
          </a:p>
          <a:p>
            <a:pPr marL="0" lvl="0" indent="0" defTabSz="457200">
              <a:lnSpc>
                <a:spcPct val="100000"/>
              </a:lnSpc>
              <a:spcBef>
                <a:spcPts val="0"/>
              </a:spcBef>
              <a:buNone/>
            </a:pPr>
            <a:r>
              <a:rPr lang="en-US" sz="2000" b="1" dirty="0">
                <a:solidFill>
                  <a:srgbClr val="C1C6C8"/>
                </a:solidFill>
              </a:rPr>
              <a:t> </a:t>
            </a:r>
            <a:r>
              <a:rPr lang="en-US" sz="1400" b="1" u="sng" dirty="0">
                <a:solidFill>
                  <a:srgbClr val="C1C6C8"/>
                </a:solidFill>
                <a:hlinkClick r:id="rId3">
                  <a:extLst>
                    <a:ext uri="{A12FA001-AC4F-418D-AE19-62706E023703}">
                      <ahyp:hlinkClr xmlns:ahyp="http://schemas.microsoft.com/office/drawing/2018/hyperlinkcolor" val="tx"/>
                    </a:ext>
                  </a:extLst>
                </a:hlinkClick>
              </a:rPr>
              <a:t>Equity Manifesto</a:t>
            </a:r>
            <a:r>
              <a:rPr lang="en-US" sz="1400" b="1" dirty="0">
                <a:solidFill>
                  <a:srgbClr val="C1C6C8"/>
                </a:solidFill>
              </a:rPr>
              <a:t> </a:t>
            </a:r>
          </a:p>
          <a:p>
            <a:pPr marL="0" lvl="0" indent="0" defTabSz="457200">
              <a:lnSpc>
                <a:spcPct val="100000"/>
              </a:lnSpc>
              <a:spcBef>
                <a:spcPts val="0"/>
              </a:spcBef>
              <a:buNone/>
            </a:pPr>
            <a:endParaRPr lang="en-US" sz="2000" b="1" dirty="0">
              <a:solidFill>
                <a:srgbClr val="C1C6C8"/>
              </a:solidFill>
            </a:endParaRPr>
          </a:p>
          <a:p>
            <a:pPr marL="0" lvl="0" indent="0" algn="ctr" defTabSz="457200">
              <a:lnSpc>
                <a:spcPct val="100000"/>
              </a:lnSpc>
              <a:spcBef>
                <a:spcPts val="0"/>
              </a:spcBef>
              <a:buNone/>
            </a:pPr>
            <a:r>
              <a:rPr lang="en-US" sz="2400" b="1" dirty="0">
                <a:solidFill>
                  <a:srgbClr val="253746"/>
                </a:solidFill>
              </a:rPr>
              <a:t>Urban Strategies Council Definition</a:t>
            </a:r>
            <a:endParaRPr lang="en-US" sz="2400" dirty="0">
              <a:solidFill>
                <a:srgbClr val="253746"/>
              </a:solidFill>
            </a:endParaRPr>
          </a:p>
          <a:p>
            <a:pPr marL="0" lvl="0" indent="0" defTabSz="457200">
              <a:lnSpc>
                <a:spcPct val="100000"/>
              </a:lnSpc>
              <a:spcBef>
                <a:spcPts val="0"/>
              </a:spcBef>
              <a:buNone/>
            </a:pPr>
            <a:r>
              <a:rPr lang="en-US" dirty="0">
                <a:solidFill>
                  <a:srgbClr val="253746"/>
                </a:solidFill>
              </a:rPr>
              <a:t>Equity is fairness and justice achieved through systematically assessing disparities in opportunities and outcomes and redressing disparities through targeted actions.</a:t>
            </a:r>
          </a:p>
          <a:p>
            <a:pPr marL="0" lvl="0" indent="0" defTabSz="457200">
              <a:lnSpc>
                <a:spcPct val="100000"/>
              </a:lnSpc>
              <a:spcBef>
                <a:spcPts val="0"/>
              </a:spcBef>
              <a:buNone/>
            </a:pPr>
            <a:r>
              <a:rPr lang="en-US" sz="1400" dirty="0">
                <a:solidFill>
                  <a:srgbClr val="C1C6C8"/>
                </a:solidFill>
              </a:rPr>
              <a:t> </a:t>
            </a:r>
            <a:r>
              <a:rPr lang="en-US" sz="1400" b="1" u="sng" dirty="0">
                <a:solidFill>
                  <a:srgbClr val="C1C6C8"/>
                </a:solidFill>
                <a:hlinkClick r:id="rId4">
                  <a:extLst>
                    <a:ext uri="{A12FA001-AC4F-418D-AE19-62706E023703}">
                      <ahyp:hlinkClr xmlns:ahyp="http://schemas.microsoft.com/office/drawing/2018/hyperlinkcolor" val="tx"/>
                    </a:ext>
                  </a:extLst>
                </a:hlinkClick>
              </a:rPr>
              <a:t>http://www.urbanstrategies.org/equity/equitydocument.php</a:t>
            </a:r>
            <a:endParaRPr lang="en-US" dirty="0"/>
          </a:p>
        </p:txBody>
      </p:sp>
      <p:pic>
        <p:nvPicPr>
          <p:cNvPr id="8" name="67B1A951-3BE0-415C-949A-9A28A4EA72E9" descr="cid:6307A00E-45A2-492E-8184-A20C62CE9B3E">
            <a:extLst>
              <a:ext uri="{FF2B5EF4-FFF2-40B4-BE49-F238E27FC236}">
                <a16:creationId xmlns:a16="http://schemas.microsoft.com/office/drawing/2014/main" id="{F920B62F-D2E3-4549-94AE-38651D4C5AF7}"/>
              </a:ext>
            </a:extLst>
          </p:cNvPr>
          <p:cNvPicPr/>
          <p:nvPr/>
        </p:nvPicPr>
        <p:blipFill>
          <a:blip r:embed="rId5" r:link="rId6" cstate="print"/>
          <a:srcRect/>
          <a:stretch>
            <a:fillRect/>
          </a:stretch>
        </p:blipFill>
        <p:spPr bwMode="auto">
          <a:xfrm>
            <a:off x="11263443" y="6347320"/>
            <a:ext cx="761408" cy="374157"/>
          </a:xfrm>
          <a:prstGeom prst="rect">
            <a:avLst/>
          </a:prstGeom>
          <a:noFill/>
          <a:ln w="9525">
            <a:noFill/>
            <a:miter lim="800000"/>
            <a:headEnd/>
            <a:tailEnd/>
          </a:ln>
        </p:spPr>
      </p:pic>
    </p:spTree>
    <p:extLst>
      <p:ext uri="{BB962C8B-B14F-4D97-AF65-F5344CB8AC3E}">
        <p14:creationId xmlns:p14="http://schemas.microsoft.com/office/powerpoint/2010/main" val="3144095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815A01-9803-4537-9A4E-34BE7139549F}"/>
              </a:ext>
            </a:extLst>
          </p:cNvPr>
          <p:cNvSpPr>
            <a:spLocks noGrp="1"/>
          </p:cNvSpPr>
          <p:nvPr>
            <p:ph type="title"/>
          </p:nvPr>
        </p:nvSpPr>
        <p:spPr>
          <a:xfrm>
            <a:off x="17310" y="2775536"/>
            <a:ext cx="4456039" cy="2760098"/>
          </a:xfrm>
        </p:spPr>
        <p:txBody>
          <a:bodyPr>
            <a:normAutofit fontScale="90000"/>
          </a:bodyPr>
          <a:lstStyle/>
          <a:p>
            <a:r>
              <a:rPr lang="en-US" b="1" dirty="0">
                <a:solidFill>
                  <a:srgbClr val="FFFFFF"/>
                </a:solidFill>
              </a:rPr>
              <a:t>From equal treatment… to equitable treatment… to equitable structural and systemic change </a:t>
            </a:r>
            <a:br>
              <a:rPr lang="en-US" dirty="0">
                <a:solidFill>
                  <a:srgbClr val="FFFFFF"/>
                </a:solidFill>
              </a:rPr>
            </a:br>
            <a:endParaRPr lang="en-US" dirty="0">
              <a:solidFill>
                <a:srgbClr val="FFFFFF"/>
              </a:solidFill>
            </a:endParaRPr>
          </a:p>
        </p:txBody>
      </p:sp>
      <p:sp>
        <p:nvSpPr>
          <p:cNvPr id="3" name="Content Placeholder 2">
            <a:extLst>
              <a:ext uri="{FF2B5EF4-FFF2-40B4-BE49-F238E27FC236}">
                <a16:creationId xmlns:a16="http://schemas.microsoft.com/office/drawing/2014/main" id="{0A20E353-00EB-483F-B0F0-739B43A38138}"/>
              </a:ext>
            </a:extLst>
          </p:cNvPr>
          <p:cNvSpPr>
            <a:spLocks noGrp="1"/>
          </p:cNvSpPr>
          <p:nvPr>
            <p:ph idx="1"/>
          </p:nvPr>
        </p:nvSpPr>
        <p:spPr>
          <a:xfrm>
            <a:off x="6090574" y="801866"/>
            <a:ext cx="5306084" cy="5230634"/>
          </a:xfrm>
        </p:spPr>
        <p:txBody>
          <a:bodyPr anchor="ctr">
            <a:normAutofit/>
          </a:bodyPr>
          <a:lstStyle/>
          <a:p>
            <a:endParaRPr lang="en-US" sz="3200" dirty="0">
              <a:solidFill>
                <a:srgbClr val="000000"/>
              </a:solidFill>
            </a:endParaRPr>
          </a:p>
          <a:p>
            <a:endParaRPr lang="en-US" sz="2400" dirty="0">
              <a:solidFill>
                <a:srgbClr val="000000"/>
              </a:solidFill>
            </a:endParaRPr>
          </a:p>
        </p:txBody>
      </p:sp>
      <p:sp>
        <p:nvSpPr>
          <p:cNvPr id="4" name="Slide Number Placeholder 3">
            <a:extLst>
              <a:ext uri="{FF2B5EF4-FFF2-40B4-BE49-F238E27FC236}">
                <a16:creationId xmlns:a16="http://schemas.microsoft.com/office/drawing/2014/main" id="{DEA31781-5D99-4879-A0ED-4E0F3FAEF3B1}"/>
              </a:ext>
            </a:extLst>
          </p:cNvPr>
          <p:cNvSpPr>
            <a:spLocks noGrp="1"/>
          </p:cNvSpPr>
          <p:nvPr>
            <p:ph type="sldNum" sz="quarter" idx="12"/>
          </p:nvPr>
        </p:nvSpPr>
        <p:spPr>
          <a:xfrm>
            <a:off x="10825930" y="6223702"/>
            <a:ext cx="570728" cy="314067"/>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D5CAA8C-BECC-4CC5-AF9D-016565D49BC1}" type="slidenum">
              <a:rPr kumimoji="0" lang="en-US" sz="1000" b="0" i="0" u="none" strike="noStrike" kern="1200" cap="none" spc="0" normalizeH="0" baseline="0" noProof="0">
                <a:ln>
                  <a:noFill/>
                </a:ln>
                <a:solidFill>
                  <a:srgbClr val="89898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000" b="0" i="0" u="none" strike="noStrike" kern="1200" cap="none" spc="0" normalizeH="0" baseline="0" noProof="0" dirty="0">
              <a:ln>
                <a:noFill/>
              </a:ln>
              <a:solidFill>
                <a:srgbClr val="898989"/>
              </a:solidFill>
              <a:effectLst/>
              <a:uLnTx/>
              <a:uFillTx/>
              <a:latin typeface="Arial"/>
              <a:ea typeface="+mn-ea"/>
              <a:cs typeface="+mn-cs"/>
            </a:endParaRPr>
          </a:p>
        </p:txBody>
      </p:sp>
      <p:pic>
        <p:nvPicPr>
          <p:cNvPr id="8" name="67B1A951-3BE0-415C-949A-9A28A4EA72E9" descr="cid:6307A00E-45A2-492E-8184-A20C62CE9B3E">
            <a:extLst>
              <a:ext uri="{FF2B5EF4-FFF2-40B4-BE49-F238E27FC236}">
                <a16:creationId xmlns:a16="http://schemas.microsoft.com/office/drawing/2014/main" id="{3E056A81-019D-46C4-8DA4-65B5CB436B9D}"/>
              </a:ext>
            </a:extLst>
          </p:cNvPr>
          <p:cNvPicPr/>
          <p:nvPr/>
        </p:nvPicPr>
        <p:blipFill>
          <a:blip r:embed="rId3" r:link="rId4" cstate="print"/>
          <a:srcRect/>
          <a:stretch>
            <a:fillRect/>
          </a:stretch>
        </p:blipFill>
        <p:spPr bwMode="auto">
          <a:xfrm>
            <a:off x="11263443" y="6347320"/>
            <a:ext cx="761408" cy="374157"/>
          </a:xfrm>
          <a:prstGeom prst="rect">
            <a:avLst/>
          </a:prstGeom>
          <a:noFill/>
          <a:ln w="9525">
            <a:noFill/>
            <a:miter lim="800000"/>
            <a:headEnd/>
            <a:tailEnd/>
          </a:ln>
        </p:spPr>
      </p:pic>
      <p:pic>
        <p:nvPicPr>
          <p:cNvPr id="5" name="Picture 4">
            <a:extLst>
              <a:ext uri="{FF2B5EF4-FFF2-40B4-BE49-F238E27FC236}">
                <a16:creationId xmlns:a16="http://schemas.microsoft.com/office/drawing/2014/main" id="{4CEA707C-F048-4855-8908-BBEBFE4C6611}"/>
              </a:ext>
            </a:extLst>
          </p:cNvPr>
          <p:cNvPicPr>
            <a:picLocks noChangeAspect="1"/>
          </p:cNvPicPr>
          <p:nvPr/>
        </p:nvPicPr>
        <p:blipFill>
          <a:blip r:embed="rId5"/>
          <a:stretch>
            <a:fillRect/>
          </a:stretch>
        </p:blipFill>
        <p:spPr>
          <a:xfrm>
            <a:off x="4481812" y="136523"/>
            <a:ext cx="7710188" cy="5583240"/>
          </a:xfrm>
          <a:prstGeom prst="rect">
            <a:avLst/>
          </a:prstGeom>
        </p:spPr>
      </p:pic>
    </p:spTree>
    <p:extLst>
      <p:ext uri="{BB962C8B-B14F-4D97-AF65-F5344CB8AC3E}">
        <p14:creationId xmlns:p14="http://schemas.microsoft.com/office/powerpoint/2010/main" val="4265768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57D4A72-F4F1-498A-B083-59E8C50B7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C7FF3303-6FC3-4637-A201-B4CCC1C992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220636" cy="6858000"/>
          </a:xfrm>
          <a:prstGeom prst="rect">
            <a:avLst/>
          </a:prstGeom>
        </p:spPr>
      </p:pic>
      <p:sp>
        <p:nvSpPr>
          <p:cNvPr id="2" name="Title 1">
            <a:extLst>
              <a:ext uri="{FF2B5EF4-FFF2-40B4-BE49-F238E27FC236}">
                <a16:creationId xmlns:a16="http://schemas.microsoft.com/office/drawing/2014/main" id="{0C815A01-9803-4537-9A4E-34BE7139549F}"/>
              </a:ext>
            </a:extLst>
          </p:cNvPr>
          <p:cNvSpPr>
            <a:spLocks noGrp="1"/>
          </p:cNvSpPr>
          <p:nvPr>
            <p:ph type="title"/>
          </p:nvPr>
        </p:nvSpPr>
        <p:spPr>
          <a:xfrm>
            <a:off x="640079" y="2023236"/>
            <a:ext cx="3659777" cy="2820908"/>
          </a:xfrm>
        </p:spPr>
        <p:txBody>
          <a:bodyPr>
            <a:normAutofit/>
          </a:bodyPr>
          <a:lstStyle/>
          <a:p>
            <a:pPr marL="742950" indent="-742950">
              <a:buFont typeface="+mj-lt"/>
              <a:buAutoNum type="arabicPeriod"/>
            </a:pPr>
            <a:r>
              <a:rPr lang="en-US" sz="3200" b="1" dirty="0">
                <a:solidFill>
                  <a:srgbClr val="FFFFFF"/>
                </a:solidFill>
              </a:rPr>
              <a:t>b) What are some  important, related concepts?</a:t>
            </a:r>
            <a:br>
              <a:rPr lang="en-US" sz="3100" dirty="0">
                <a:solidFill>
                  <a:srgbClr val="FFFFFF"/>
                </a:solidFill>
              </a:rPr>
            </a:br>
            <a:endParaRPr lang="en-US" sz="3100" dirty="0">
              <a:solidFill>
                <a:srgbClr val="FFFFFF"/>
              </a:solidFill>
            </a:endParaRPr>
          </a:p>
        </p:txBody>
      </p:sp>
      <p:sp>
        <p:nvSpPr>
          <p:cNvPr id="4" name="Slide Number Placeholder 3">
            <a:extLst>
              <a:ext uri="{FF2B5EF4-FFF2-40B4-BE49-F238E27FC236}">
                <a16:creationId xmlns:a16="http://schemas.microsoft.com/office/drawing/2014/main" id="{DEA31781-5D99-4879-A0ED-4E0F3FAEF3B1}"/>
              </a:ext>
            </a:extLst>
          </p:cNvPr>
          <p:cNvSpPr>
            <a:spLocks noGrp="1"/>
          </p:cNvSpPr>
          <p:nvPr>
            <p:ph type="sldNum" sz="quarter" idx="12"/>
          </p:nvPr>
        </p:nvSpPr>
        <p:spPr>
          <a:xfrm>
            <a:off x="10825930" y="6223702"/>
            <a:ext cx="570728" cy="314067"/>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AD5CAA8C-BECC-4CC5-AF9D-016565D49BC1}" type="slidenum">
              <a:rPr kumimoji="0" lang="en-US" sz="1000" b="0" i="0" u="none" strike="noStrike" kern="1200" cap="none" spc="0" normalizeH="0" baseline="0" noProof="0">
                <a:ln>
                  <a:noFill/>
                </a:ln>
                <a:solidFill>
                  <a:srgbClr val="898989"/>
                </a:solidFill>
                <a:effectLst/>
                <a:uLnTx/>
                <a:uFillTx/>
                <a:latin typeface="Arial"/>
                <a:ea typeface="+mn-ea"/>
                <a:cs typeface="+mn-cs"/>
              </a:rPr>
              <a:pPr marL="0" marR="0" lvl="0" indent="0" defTabSz="914400" rtl="0" eaLnBrk="1" fontAlgn="auto" latinLnBrk="0" hangingPunct="1">
                <a:spcBef>
                  <a:spcPts val="0"/>
                </a:spcBef>
                <a:spcAft>
                  <a:spcPts val="600"/>
                </a:spcAft>
                <a:buClrTx/>
                <a:buSzTx/>
                <a:buFontTx/>
                <a:buNone/>
                <a:tabLst/>
                <a:defRPr/>
              </a:pPr>
              <a:t>6</a:t>
            </a:fld>
            <a:endParaRPr kumimoji="0" lang="en-US" sz="1000" b="0" i="0" u="none" strike="noStrike" kern="1200" cap="none" spc="0" normalizeH="0" baseline="0" noProof="0">
              <a:ln>
                <a:noFill/>
              </a:ln>
              <a:solidFill>
                <a:srgbClr val="898989"/>
              </a:solidFill>
              <a:effectLst/>
              <a:uLnTx/>
              <a:uFillTx/>
              <a:latin typeface="Arial"/>
              <a:ea typeface="+mn-ea"/>
              <a:cs typeface="+mn-cs"/>
            </a:endParaRPr>
          </a:p>
        </p:txBody>
      </p:sp>
      <p:pic>
        <p:nvPicPr>
          <p:cNvPr id="8" name="67B1A951-3BE0-415C-949A-9A28A4EA72E9" descr="cid:6307A00E-45A2-492E-8184-A20C62CE9B3E">
            <a:extLst>
              <a:ext uri="{FF2B5EF4-FFF2-40B4-BE49-F238E27FC236}">
                <a16:creationId xmlns:a16="http://schemas.microsoft.com/office/drawing/2014/main" id="{3E056A81-019D-46C4-8DA4-65B5CB436B9D}"/>
              </a:ext>
            </a:extLst>
          </p:cNvPr>
          <p:cNvPicPr/>
          <p:nvPr/>
        </p:nvPicPr>
        <p:blipFill>
          <a:blip r:embed="rId3" r:link="rId4" cstate="print"/>
          <a:srcRect/>
          <a:stretch>
            <a:fillRect/>
          </a:stretch>
        </p:blipFill>
        <p:spPr bwMode="auto">
          <a:xfrm>
            <a:off x="11263443" y="6347320"/>
            <a:ext cx="761408" cy="374157"/>
          </a:xfrm>
          <a:prstGeom prst="rect">
            <a:avLst/>
          </a:prstGeom>
          <a:noFill/>
          <a:ln w="9525">
            <a:noFill/>
            <a:miter lim="800000"/>
            <a:headEnd/>
            <a:tailEnd/>
          </a:ln>
        </p:spPr>
      </p:pic>
      <p:graphicFrame>
        <p:nvGraphicFramePr>
          <p:cNvPr id="15" name="Content Placeholder 2">
            <a:extLst>
              <a:ext uri="{FF2B5EF4-FFF2-40B4-BE49-F238E27FC236}">
                <a16:creationId xmlns:a16="http://schemas.microsoft.com/office/drawing/2014/main" id="{4F4DB17E-F2CB-4641-BF5E-DA2C24F29B03}"/>
              </a:ext>
            </a:extLst>
          </p:cNvPr>
          <p:cNvGraphicFramePr>
            <a:graphicFrameLocks noGrp="1"/>
          </p:cNvGraphicFramePr>
          <p:nvPr>
            <p:ph idx="1"/>
            <p:extLst>
              <p:ext uri="{D42A27DB-BD31-4B8C-83A1-F6EECF244321}">
                <p14:modId xmlns:p14="http://schemas.microsoft.com/office/powerpoint/2010/main" val="2421774688"/>
              </p:ext>
            </p:extLst>
          </p:nvPr>
        </p:nvGraphicFramePr>
        <p:xfrm>
          <a:off x="6355080" y="955653"/>
          <a:ext cx="5029200" cy="49478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30199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815A01-9803-4537-9A4E-34BE7139549F}"/>
              </a:ext>
            </a:extLst>
          </p:cNvPr>
          <p:cNvSpPr>
            <a:spLocks noGrp="1"/>
          </p:cNvSpPr>
          <p:nvPr>
            <p:ph type="title"/>
          </p:nvPr>
        </p:nvSpPr>
        <p:spPr>
          <a:xfrm>
            <a:off x="1179226" y="826680"/>
            <a:ext cx="9833548" cy="1325563"/>
          </a:xfrm>
        </p:spPr>
        <p:txBody>
          <a:bodyPr>
            <a:normAutofit/>
          </a:bodyPr>
          <a:lstStyle/>
          <a:p>
            <a:pPr lvl="0" algn="ctr"/>
            <a:r>
              <a:rPr lang="en-US" sz="3700" b="1" dirty="0">
                <a:solidFill>
                  <a:srgbClr val="FFFFFF"/>
                </a:solidFill>
              </a:rPr>
              <a:t>Definitions of Diversity and Inclusion</a:t>
            </a:r>
          </a:p>
        </p:txBody>
      </p:sp>
      <p:sp>
        <p:nvSpPr>
          <p:cNvPr id="4" name="Slide Number Placeholder 3">
            <a:extLst>
              <a:ext uri="{FF2B5EF4-FFF2-40B4-BE49-F238E27FC236}">
                <a16:creationId xmlns:a16="http://schemas.microsoft.com/office/drawing/2014/main" id="{DEA31781-5D99-4879-A0ED-4E0F3FAEF3B1}"/>
              </a:ext>
            </a:extLst>
          </p:cNvPr>
          <p:cNvSpPr>
            <a:spLocks noGrp="1"/>
          </p:cNvSpPr>
          <p:nvPr>
            <p:ph type="sldNum" sz="quarter" idx="12"/>
          </p:nvPr>
        </p:nvSpPr>
        <p:spPr>
          <a:xfrm>
            <a:off x="10825930" y="6223702"/>
            <a:ext cx="570728" cy="314067"/>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D5CAA8C-BECC-4CC5-AF9D-016565D49BC1}" type="slidenum">
              <a:rPr kumimoji="0" lang="en-US" sz="1000" b="0" i="0" u="none" strike="noStrike" kern="1200" cap="none" spc="0" normalizeH="0" baseline="0" noProof="0">
                <a:ln>
                  <a:noFill/>
                </a:ln>
                <a:solidFill>
                  <a:srgbClr val="89898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000" b="0" i="0" u="none" strike="noStrike" kern="1200" cap="none" spc="0" normalizeH="0" baseline="0" noProof="0" dirty="0">
              <a:ln>
                <a:noFill/>
              </a:ln>
              <a:solidFill>
                <a:srgbClr val="898989"/>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66B3EB82-3E8A-46D7-B89D-060A7F3DEF07}"/>
              </a:ext>
            </a:extLst>
          </p:cNvPr>
          <p:cNvSpPr>
            <a:spLocks noGrp="1"/>
          </p:cNvSpPr>
          <p:nvPr>
            <p:ph idx="1"/>
          </p:nvPr>
        </p:nvSpPr>
        <p:spPr>
          <a:xfrm>
            <a:off x="193638" y="2506662"/>
            <a:ext cx="11779623" cy="4351338"/>
          </a:xfrm>
        </p:spPr>
        <p:txBody>
          <a:bodyPr/>
          <a:lstStyle/>
          <a:p>
            <a:pPr marL="0" lvl="0" indent="0" algn="ctr" defTabSz="457200">
              <a:lnSpc>
                <a:spcPct val="100000"/>
              </a:lnSpc>
              <a:spcBef>
                <a:spcPts val="0"/>
              </a:spcBef>
              <a:buNone/>
            </a:pPr>
            <a:r>
              <a:rPr lang="en-US" b="1" dirty="0">
                <a:solidFill>
                  <a:srgbClr val="000000"/>
                </a:solidFill>
              </a:rPr>
              <a:t>DIVERSITY…</a:t>
            </a:r>
          </a:p>
          <a:p>
            <a:pPr marL="0" lvl="0" indent="0" defTabSz="457200">
              <a:lnSpc>
                <a:spcPct val="100000"/>
              </a:lnSpc>
              <a:spcBef>
                <a:spcPts val="0"/>
              </a:spcBef>
              <a:buNone/>
            </a:pPr>
            <a:r>
              <a:rPr lang="en-US" dirty="0">
                <a:solidFill>
                  <a:srgbClr val="000000"/>
                </a:solidFill>
              </a:rPr>
              <a:t>refers to the extent to which an organization or social setting includes broad representation of the individual and group differences in the population from which it draws its members or focuses its work.</a:t>
            </a:r>
          </a:p>
          <a:p>
            <a:pPr marL="0" lvl="0" indent="0" defTabSz="457200">
              <a:lnSpc>
                <a:spcPct val="100000"/>
              </a:lnSpc>
              <a:spcBef>
                <a:spcPts val="0"/>
              </a:spcBef>
              <a:buNone/>
            </a:pPr>
            <a:endParaRPr lang="en-US" sz="2400" dirty="0">
              <a:solidFill>
                <a:srgbClr val="000000"/>
              </a:solidFill>
              <a:latin typeface="Calibri" panose="020F0502020204030204" pitchFamily="34" charset="0"/>
            </a:endParaRPr>
          </a:p>
          <a:p>
            <a:pPr algn="ctr" defTabSz="342900"/>
            <a:r>
              <a:rPr lang="en-US" sz="2800" b="1" strike="sngStrike" dirty="0">
                <a:solidFill>
                  <a:srgbClr val="000000"/>
                </a:solidFill>
                <a:latin typeface="Arial"/>
                <a:cs typeface="Arial" charset="0"/>
              </a:rPr>
              <a:t>INCLUSION</a:t>
            </a:r>
            <a:r>
              <a:rPr lang="en-US" sz="2800" b="1" dirty="0">
                <a:solidFill>
                  <a:srgbClr val="000000"/>
                </a:solidFill>
                <a:latin typeface="Arial"/>
                <a:cs typeface="Arial" charset="0"/>
              </a:rPr>
              <a:t>… </a:t>
            </a:r>
            <a:r>
              <a:rPr lang="en-US" sz="2800" b="1" dirty="0">
                <a:solidFill>
                  <a:srgbClr val="C00000"/>
                </a:solidFill>
                <a:latin typeface="Arial"/>
                <a:cs typeface="Arial" charset="0"/>
              </a:rPr>
              <a:t>BELONGING…</a:t>
            </a:r>
          </a:p>
          <a:p>
            <a:pPr defTabSz="342900"/>
            <a:r>
              <a:rPr lang="en-US" sz="2800" dirty="0">
                <a:solidFill>
                  <a:srgbClr val="373737"/>
                </a:solidFill>
                <a:latin typeface="Arial"/>
                <a:cs typeface="Arial" charset="0"/>
              </a:rPr>
              <a:t>involves creating a climate where </a:t>
            </a:r>
            <a:r>
              <a:rPr lang="en-US" sz="2800" dirty="0">
                <a:solidFill>
                  <a:srgbClr val="000000"/>
                </a:solidFill>
                <a:latin typeface="Arial"/>
                <a:cs typeface="Arial" charset="0"/>
              </a:rPr>
              <a:t>people with different identities not only feel welcomed and valued </a:t>
            </a:r>
            <a:r>
              <a:rPr lang="en-US" sz="2800" strike="sngStrike" dirty="0">
                <a:solidFill>
                  <a:srgbClr val="000000"/>
                </a:solidFill>
                <a:latin typeface="Arial"/>
                <a:cs typeface="Arial" charset="0"/>
              </a:rPr>
              <a:t>but</a:t>
            </a:r>
            <a:r>
              <a:rPr lang="en-US" sz="2800" dirty="0">
                <a:solidFill>
                  <a:srgbClr val="000000"/>
                </a:solidFill>
                <a:latin typeface="Arial"/>
                <a:cs typeface="Arial" charset="0"/>
              </a:rPr>
              <a:t> </a:t>
            </a:r>
            <a:r>
              <a:rPr lang="en-US" sz="2800" dirty="0">
                <a:solidFill>
                  <a:srgbClr val="C00000"/>
                </a:solidFill>
                <a:latin typeface="Arial"/>
                <a:cs typeface="Arial" charset="0"/>
              </a:rPr>
              <a:t>they co-create new systems/practices,  so</a:t>
            </a:r>
            <a:r>
              <a:rPr lang="en-US" sz="2800" dirty="0">
                <a:solidFill>
                  <a:srgbClr val="000000"/>
                </a:solidFill>
                <a:latin typeface="Arial"/>
                <a:cs typeface="Arial" charset="0"/>
              </a:rPr>
              <a:t> their presence is leveraged to produce better outcomes</a:t>
            </a:r>
            <a:r>
              <a:rPr lang="en-US" sz="2800" dirty="0">
                <a:solidFill>
                  <a:srgbClr val="253746"/>
                </a:solidFill>
                <a:latin typeface="Arial"/>
                <a:cs typeface="Arial" charset="0"/>
              </a:rPr>
              <a:t>                                                                                                                    </a:t>
            </a:r>
          </a:p>
        </p:txBody>
      </p:sp>
      <p:pic>
        <p:nvPicPr>
          <p:cNvPr id="7" name="67B1A951-3BE0-415C-949A-9A28A4EA72E9" descr="cid:6307A00E-45A2-492E-8184-A20C62CE9B3E">
            <a:extLst>
              <a:ext uri="{FF2B5EF4-FFF2-40B4-BE49-F238E27FC236}">
                <a16:creationId xmlns:a16="http://schemas.microsoft.com/office/drawing/2014/main" id="{4C0DB2A2-F697-4B5C-8E38-04A02436E4CE}"/>
              </a:ext>
            </a:extLst>
          </p:cNvPr>
          <p:cNvPicPr/>
          <p:nvPr/>
        </p:nvPicPr>
        <p:blipFill>
          <a:blip r:embed="rId3" r:link="rId4" cstate="print"/>
          <a:srcRect/>
          <a:stretch>
            <a:fillRect/>
          </a:stretch>
        </p:blipFill>
        <p:spPr bwMode="auto">
          <a:xfrm>
            <a:off x="11263443" y="6347320"/>
            <a:ext cx="761408" cy="374157"/>
          </a:xfrm>
          <a:prstGeom prst="rect">
            <a:avLst/>
          </a:prstGeom>
          <a:noFill/>
          <a:ln w="9525">
            <a:noFill/>
            <a:miter lim="800000"/>
            <a:headEnd/>
            <a:tailEnd/>
          </a:ln>
        </p:spPr>
      </p:pic>
    </p:spTree>
    <p:extLst>
      <p:ext uri="{BB962C8B-B14F-4D97-AF65-F5344CB8AC3E}">
        <p14:creationId xmlns:p14="http://schemas.microsoft.com/office/powerpoint/2010/main" val="1866103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815A01-9803-4537-9A4E-34BE7139549F}"/>
              </a:ext>
            </a:extLst>
          </p:cNvPr>
          <p:cNvSpPr>
            <a:spLocks noGrp="1"/>
          </p:cNvSpPr>
          <p:nvPr>
            <p:ph type="title"/>
          </p:nvPr>
        </p:nvSpPr>
        <p:spPr>
          <a:xfrm>
            <a:off x="1179226" y="826680"/>
            <a:ext cx="9833548" cy="1325563"/>
          </a:xfrm>
        </p:spPr>
        <p:txBody>
          <a:bodyPr>
            <a:normAutofit/>
          </a:bodyPr>
          <a:lstStyle/>
          <a:p>
            <a:pPr lvl="0" algn="ctr"/>
            <a:r>
              <a:rPr lang="en-US" sz="3700" b="1" dirty="0">
                <a:solidFill>
                  <a:srgbClr val="FFFFFF"/>
                </a:solidFill>
              </a:rPr>
              <a:t>Definition of Intersectionality</a:t>
            </a:r>
          </a:p>
        </p:txBody>
      </p:sp>
      <p:sp>
        <p:nvSpPr>
          <p:cNvPr id="4" name="Slide Number Placeholder 3">
            <a:extLst>
              <a:ext uri="{FF2B5EF4-FFF2-40B4-BE49-F238E27FC236}">
                <a16:creationId xmlns:a16="http://schemas.microsoft.com/office/drawing/2014/main" id="{DEA31781-5D99-4879-A0ED-4E0F3FAEF3B1}"/>
              </a:ext>
            </a:extLst>
          </p:cNvPr>
          <p:cNvSpPr>
            <a:spLocks noGrp="1"/>
          </p:cNvSpPr>
          <p:nvPr>
            <p:ph type="sldNum" sz="quarter" idx="12"/>
          </p:nvPr>
        </p:nvSpPr>
        <p:spPr>
          <a:xfrm>
            <a:off x="10825930" y="6223702"/>
            <a:ext cx="570728" cy="314067"/>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D5CAA8C-BECC-4CC5-AF9D-016565D49BC1}" type="slidenum">
              <a:rPr kumimoji="0" lang="en-US" sz="1000" b="0" i="0" u="none" strike="noStrike" kern="1200" cap="none" spc="0" normalizeH="0" baseline="0" noProof="0">
                <a:ln>
                  <a:noFill/>
                </a:ln>
                <a:solidFill>
                  <a:srgbClr val="89898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000" b="0" i="0" u="none" strike="noStrike" kern="1200" cap="none" spc="0" normalizeH="0" baseline="0" noProof="0" dirty="0">
              <a:ln>
                <a:noFill/>
              </a:ln>
              <a:solidFill>
                <a:srgbClr val="898989"/>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66B3EB82-3E8A-46D7-B89D-060A7F3DEF07}"/>
              </a:ext>
            </a:extLst>
          </p:cNvPr>
          <p:cNvSpPr>
            <a:spLocks noGrp="1"/>
          </p:cNvSpPr>
          <p:nvPr>
            <p:ph idx="1"/>
          </p:nvPr>
        </p:nvSpPr>
        <p:spPr>
          <a:xfrm>
            <a:off x="355601" y="2630299"/>
            <a:ext cx="11779623" cy="4351338"/>
          </a:xfrm>
        </p:spPr>
        <p:txBody>
          <a:bodyPr/>
          <a:lstStyle/>
          <a:p>
            <a:pPr marL="0" lvl="0" indent="0" defTabSz="457200">
              <a:lnSpc>
                <a:spcPct val="100000"/>
              </a:lnSpc>
              <a:spcBef>
                <a:spcPts val="0"/>
              </a:spcBef>
              <a:buNone/>
            </a:pPr>
            <a:r>
              <a:rPr lang="en-US" sz="3600" b="1" dirty="0">
                <a:solidFill>
                  <a:srgbClr val="253746"/>
                </a:solidFill>
              </a:rPr>
              <a:t>Intersectionality</a:t>
            </a:r>
            <a:r>
              <a:rPr lang="en-US" dirty="0">
                <a:solidFill>
                  <a:srgbClr val="253746"/>
                </a:solidFill>
              </a:rPr>
              <a:t> refers to the interconnected nature of </a:t>
            </a:r>
            <a:r>
              <a:rPr lang="en-US" b="1" dirty="0">
                <a:solidFill>
                  <a:srgbClr val="253746"/>
                </a:solidFill>
              </a:rPr>
              <a:t>social categorizations</a:t>
            </a:r>
            <a:r>
              <a:rPr lang="en-US" dirty="0">
                <a:solidFill>
                  <a:srgbClr val="253746"/>
                </a:solidFill>
              </a:rPr>
              <a:t> such as race/ethnicity, class, and gender as they apply to a given individual and is regarded as creating multiple dimensions of identity with </a:t>
            </a:r>
            <a:r>
              <a:rPr lang="en-US" b="1" dirty="0">
                <a:solidFill>
                  <a:srgbClr val="253746"/>
                </a:solidFill>
              </a:rPr>
              <a:t>overlapping and interdependent systems of preference/privilege </a:t>
            </a:r>
            <a:r>
              <a:rPr lang="en-US" dirty="0">
                <a:solidFill>
                  <a:srgbClr val="253746"/>
                </a:solidFill>
              </a:rPr>
              <a:t>or</a:t>
            </a:r>
            <a:r>
              <a:rPr lang="en-US" b="1" dirty="0">
                <a:solidFill>
                  <a:srgbClr val="253746"/>
                </a:solidFill>
              </a:rPr>
              <a:t> discrimination/disadvantage</a:t>
            </a:r>
            <a:r>
              <a:rPr lang="en-US" dirty="0">
                <a:solidFill>
                  <a:srgbClr val="253746"/>
                </a:solidFill>
              </a:rPr>
              <a:t>.</a:t>
            </a:r>
          </a:p>
          <a:p>
            <a:pPr marL="0" lvl="0" indent="0" defTabSz="457200">
              <a:lnSpc>
                <a:spcPct val="100000"/>
              </a:lnSpc>
              <a:spcBef>
                <a:spcPts val="0"/>
              </a:spcBef>
              <a:buNone/>
            </a:pPr>
            <a:endParaRPr lang="en-US" dirty="0">
              <a:solidFill>
                <a:srgbClr val="253746"/>
              </a:solidFill>
            </a:endParaRPr>
          </a:p>
          <a:p>
            <a:pPr marL="0" lvl="0" indent="0" defTabSz="457200">
              <a:lnSpc>
                <a:spcPct val="100000"/>
              </a:lnSpc>
              <a:spcBef>
                <a:spcPts val="0"/>
              </a:spcBef>
              <a:buNone/>
            </a:pPr>
            <a:r>
              <a:rPr lang="en-US" dirty="0">
                <a:solidFill>
                  <a:srgbClr val="253746"/>
                </a:solidFill>
              </a:rPr>
              <a:t>Social categorizations are both immutable (don’t change) and changeable (change with time or circumstances)</a:t>
            </a:r>
          </a:p>
          <a:p>
            <a:pPr marL="0" lvl="0" indent="0" defTabSz="457200">
              <a:lnSpc>
                <a:spcPct val="100000"/>
              </a:lnSpc>
              <a:spcBef>
                <a:spcPts val="0"/>
              </a:spcBef>
              <a:buNone/>
            </a:pPr>
            <a:endParaRPr lang="en-US" sz="1200" dirty="0">
              <a:solidFill>
                <a:srgbClr val="253746"/>
              </a:solidFill>
            </a:endParaRPr>
          </a:p>
          <a:p>
            <a:pPr marL="0" lvl="0" indent="0" defTabSz="457200">
              <a:lnSpc>
                <a:spcPct val="100000"/>
              </a:lnSpc>
              <a:spcBef>
                <a:spcPts val="0"/>
              </a:spcBef>
              <a:buNone/>
            </a:pPr>
            <a:r>
              <a:rPr lang="en-US" sz="1400" dirty="0">
                <a:solidFill>
                  <a:prstClr val="black"/>
                </a:solidFill>
                <a:hlinkClick r:id="rId3">
                  <a:extLst>
                    <a:ext uri="{A12FA001-AC4F-418D-AE19-62706E023703}">
                      <ahyp:hlinkClr xmlns:ahyp="http://schemas.microsoft.com/office/drawing/2018/hyperlinkcolor" val="tx"/>
                    </a:ext>
                  </a:extLst>
                </a:hlinkClick>
              </a:rPr>
              <a:t>https://www.citelighter.com/sociology/sociology/knowledgecards/intersectionality-theory</a:t>
            </a:r>
            <a:r>
              <a:rPr lang="en-US" sz="1400" dirty="0">
                <a:solidFill>
                  <a:prstClr val="black"/>
                </a:solidFill>
              </a:rPr>
              <a:t>  </a:t>
            </a:r>
          </a:p>
        </p:txBody>
      </p:sp>
      <p:pic>
        <p:nvPicPr>
          <p:cNvPr id="7" name="67B1A951-3BE0-415C-949A-9A28A4EA72E9" descr="cid:6307A00E-45A2-492E-8184-A20C62CE9B3E">
            <a:extLst>
              <a:ext uri="{FF2B5EF4-FFF2-40B4-BE49-F238E27FC236}">
                <a16:creationId xmlns:a16="http://schemas.microsoft.com/office/drawing/2014/main" id="{97106B13-013D-4903-B26E-E63CEFE7C7AC}"/>
              </a:ext>
            </a:extLst>
          </p:cNvPr>
          <p:cNvPicPr/>
          <p:nvPr/>
        </p:nvPicPr>
        <p:blipFill>
          <a:blip r:embed="rId4" r:link="rId5" cstate="print"/>
          <a:srcRect/>
          <a:stretch>
            <a:fillRect/>
          </a:stretch>
        </p:blipFill>
        <p:spPr bwMode="auto">
          <a:xfrm>
            <a:off x="11263443" y="6347320"/>
            <a:ext cx="761408" cy="374157"/>
          </a:xfrm>
          <a:prstGeom prst="rect">
            <a:avLst/>
          </a:prstGeom>
          <a:noFill/>
          <a:ln w="9525">
            <a:noFill/>
            <a:miter lim="800000"/>
            <a:headEnd/>
            <a:tailEnd/>
          </a:ln>
        </p:spPr>
      </p:pic>
    </p:spTree>
    <p:extLst>
      <p:ext uri="{BB962C8B-B14F-4D97-AF65-F5344CB8AC3E}">
        <p14:creationId xmlns:p14="http://schemas.microsoft.com/office/powerpoint/2010/main" val="2154592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815A01-9803-4537-9A4E-34BE7139549F}"/>
              </a:ext>
            </a:extLst>
          </p:cNvPr>
          <p:cNvSpPr>
            <a:spLocks noGrp="1"/>
          </p:cNvSpPr>
          <p:nvPr>
            <p:ph type="title"/>
          </p:nvPr>
        </p:nvSpPr>
        <p:spPr>
          <a:xfrm>
            <a:off x="1179226" y="826680"/>
            <a:ext cx="9833548" cy="1325563"/>
          </a:xfrm>
        </p:spPr>
        <p:txBody>
          <a:bodyPr>
            <a:normAutofit/>
          </a:bodyPr>
          <a:lstStyle/>
          <a:p>
            <a:pPr lvl="0" algn="ctr"/>
            <a:r>
              <a:rPr lang="en-US" sz="3700" b="1" dirty="0">
                <a:solidFill>
                  <a:srgbClr val="FFFFFF"/>
                </a:solidFill>
              </a:rPr>
              <a:t>Definition of Targeted Universalism</a:t>
            </a:r>
          </a:p>
        </p:txBody>
      </p:sp>
      <p:sp>
        <p:nvSpPr>
          <p:cNvPr id="4" name="Slide Number Placeholder 3">
            <a:extLst>
              <a:ext uri="{FF2B5EF4-FFF2-40B4-BE49-F238E27FC236}">
                <a16:creationId xmlns:a16="http://schemas.microsoft.com/office/drawing/2014/main" id="{DEA31781-5D99-4879-A0ED-4E0F3FAEF3B1}"/>
              </a:ext>
            </a:extLst>
          </p:cNvPr>
          <p:cNvSpPr>
            <a:spLocks noGrp="1"/>
          </p:cNvSpPr>
          <p:nvPr>
            <p:ph type="sldNum" sz="quarter" idx="12"/>
          </p:nvPr>
        </p:nvSpPr>
        <p:spPr>
          <a:xfrm>
            <a:off x="10825930" y="6223702"/>
            <a:ext cx="570728" cy="314067"/>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D5CAA8C-BECC-4CC5-AF9D-016565D49BC1}" type="slidenum">
              <a:rPr kumimoji="0" lang="en-US" sz="1000" b="0" i="0" u="none" strike="noStrike" kern="1200" cap="none" spc="0" normalizeH="0" baseline="0" noProof="0">
                <a:ln>
                  <a:noFill/>
                </a:ln>
                <a:solidFill>
                  <a:srgbClr val="89898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000" b="0" i="0" u="none" strike="noStrike" kern="1200" cap="none" spc="0" normalizeH="0" baseline="0" noProof="0" dirty="0">
              <a:ln>
                <a:noFill/>
              </a:ln>
              <a:solidFill>
                <a:srgbClr val="898989"/>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66B3EB82-3E8A-46D7-B89D-060A7F3DEF07}"/>
              </a:ext>
            </a:extLst>
          </p:cNvPr>
          <p:cNvSpPr>
            <a:spLocks noGrp="1"/>
          </p:cNvSpPr>
          <p:nvPr>
            <p:ph idx="1"/>
          </p:nvPr>
        </p:nvSpPr>
        <p:spPr>
          <a:xfrm>
            <a:off x="355601" y="2630299"/>
            <a:ext cx="11779623" cy="4227701"/>
          </a:xfrm>
        </p:spPr>
        <p:txBody>
          <a:bodyPr/>
          <a:lstStyle/>
          <a:p>
            <a:pPr marL="0" lvl="0" indent="0" defTabSz="457200">
              <a:lnSpc>
                <a:spcPct val="100000"/>
              </a:lnSpc>
              <a:spcBef>
                <a:spcPts val="0"/>
              </a:spcBef>
              <a:buNone/>
            </a:pPr>
            <a:r>
              <a:rPr lang="en-US" sz="3200" dirty="0">
                <a:solidFill>
                  <a:srgbClr val="253746"/>
                </a:solidFill>
              </a:rPr>
              <a:t>“Fairness is not advanced by treating those who are situated differently as if they were the same…A targeted universal strategy is one that is inclusive of the needs of both the dominant and marginal groups but pays particular attention to the situation of the marginal group</a:t>
            </a:r>
            <a:r>
              <a:rPr lang="en-US" sz="3600" dirty="0">
                <a:solidFill>
                  <a:srgbClr val="253746"/>
                </a:solidFill>
              </a:rPr>
              <a:t>.”</a:t>
            </a:r>
          </a:p>
          <a:p>
            <a:pPr marL="0" lvl="0" indent="0" defTabSz="457200">
              <a:lnSpc>
                <a:spcPct val="100000"/>
              </a:lnSpc>
              <a:spcBef>
                <a:spcPts val="0"/>
              </a:spcBef>
              <a:buNone/>
            </a:pPr>
            <a:endParaRPr lang="en-US" sz="3600" dirty="0">
              <a:solidFill>
                <a:srgbClr val="C1C6C8"/>
              </a:solidFill>
            </a:endParaRPr>
          </a:p>
          <a:p>
            <a:pPr marL="0" lvl="0" indent="0" defTabSz="457200">
              <a:lnSpc>
                <a:spcPct val="100000"/>
              </a:lnSpc>
              <a:spcBef>
                <a:spcPts val="0"/>
              </a:spcBef>
              <a:buNone/>
            </a:pPr>
            <a:r>
              <a:rPr lang="en-US" sz="1400" dirty="0">
                <a:solidFill>
                  <a:prstClr val="black"/>
                </a:solidFill>
              </a:rPr>
              <a:t>john a. powell, Post-Racialism or Targeted Universalism, 86 Denv. U. L. Rev. 785 (2008), Available at: </a:t>
            </a:r>
            <a:r>
              <a:rPr lang="en-US" sz="1400" dirty="0">
                <a:solidFill>
                  <a:prstClr val="black"/>
                </a:solidFill>
                <a:hlinkClick r:id="rId3">
                  <a:extLst>
                    <a:ext uri="{A12FA001-AC4F-418D-AE19-62706E023703}">
                      <ahyp:hlinkClr xmlns:ahyp="http://schemas.microsoft.com/office/drawing/2018/hyperlinkcolor" val="tx"/>
                    </a:ext>
                  </a:extLst>
                </a:hlinkClick>
              </a:rPr>
              <a:t>http://scholarship.law.berkeley.edu/facpubs/1633</a:t>
            </a:r>
            <a:endParaRPr lang="en-US" sz="1400" dirty="0">
              <a:solidFill>
                <a:prstClr val="black"/>
              </a:solidFill>
            </a:endParaRPr>
          </a:p>
          <a:p>
            <a:pPr marL="0" lvl="0" indent="0" defTabSz="457200">
              <a:lnSpc>
                <a:spcPct val="100000"/>
              </a:lnSpc>
              <a:spcBef>
                <a:spcPts val="0"/>
              </a:spcBef>
              <a:buNone/>
            </a:pPr>
            <a:endParaRPr lang="en-US" sz="1400" dirty="0">
              <a:solidFill>
                <a:prstClr val="black"/>
              </a:solidFill>
            </a:endParaRPr>
          </a:p>
        </p:txBody>
      </p:sp>
      <p:pic>
        <p:nvPicPr>
          <p:cNvPr id="7" name="67B1A951-3BE0-415C-949A-9A28A4EA72E9" descr="cid:6307A00E-45A2-492E-8184-A20C62CE9B3E">
            <a:extLst>
              <a:ext uri="{FF2B5EF4-FFF2-40B4-BE49-F238E27FC236}">
                <a16:creationId xmlns:a16="http://schemas.microsoft.com/office/drawing/2014/main" id="{15A30C77-E248-4363-8BED-08290C4EBE09}"/>
              </a:ext>
            </a:extLst>
          </p:cNvPr>
          <p:cNvPicPr/>
          <p:nvPr/>
        </p:nvPicPr>
        <p:blipFill>
          <a:blip r:embed="rId4" r:link="rId5" cstate="print"/>
          <a:srcRect/>
          <a:stretch>
            <a:fillRect/>
          </a:stretch>
        </p:blipFill>
        <p:spPr bwMode="auto">
          <a:xfrm>
            <a:off x="11263443" y="6347320"/>
            <a:ext cx="761408" cy="374157"/>
          </a:xfrm>
          <a:prstGeom prst="rect">
            <a:avLst/>
          </a:prstGeom>
          <a:noFill/>
          <a:ln w="9525">
            <a:noFill/>
            <a:miter lim="800000"/>
            <a:headEnd/>
            <a:tailEnd/>
          </a:ln>
        </p:spPr>
      </p:pic>
    </p:spTree>
    <p:extLst>
      <p:ext uri="{BB962C8B-B14F-4D97-AF65-F5344CB8AC3E}">
        <p14:creationId xmlns:p14="http://schemas.microsoft.com/office/powerpoint/2010/main" val="13199675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pxfAnD93Ql.QHbVcytOiP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R2hW3HgXTtqoqthMV1q7i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jjKG4wFNYwdx7y_JdmTiF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lUpyqyjGTExzjrGM5k6Q6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CIF-ppt">
  <a:themeElements>
    <a:clrScheme name="Custom 5">
      <a:dk1>
        <a:srgbClr val="253746"/>
      </a:dk1>
      <a:lt1>
        <a:srgbClr val="C1C6C8"/>
      </a:lt1>
      <a:dk2>
        <a:srgbClr val="00B398"/>
      </a:dk2>
      <a:lt2>
        <a:srgbClr val="FFFFFF"/>
      </a:lt2>
      <a:accent1>
        <a:srgbClr val="00B398"/>
      </a:accent1>
      <a:accent2>
        <a:srgbClr val="FF671F"/>
      </a:accent2>
      <a:accent3>
        <a:srgbClr val="C1C6C8"/>
      </a:accent3>
      <a:accent4>
        <a:srgbClr val="0064AD"/>
      </a:accent4>
      <a:accent5>
        <a:srgbClr val="00816D"/>
      </a:accent5>
      <a:accent6>
        <a:srgbClr val="62D9C9"/>
      </a:accent6>
      <a:hlink>
        <a:srgbClr val="00B398"/>
      </a:hlink>
      <a:folHlink>
        <a:srgbClr val="0081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IF-ppt">
  <a:themeElements>
    <a:clrScheme name="Custom 5">
      <a:dk1>
        <a:srgbClr val="253746"/>
      </a:dk1>
      <a:lt1>
        <a:srgbClr val="C1C6C8"/>
      </a:lt1>
      <a:dk2>
        <a:srgbClr val="00B398"/>
      </a:dk2>
      <a:lt2>
        <a:srgbClr val="FFFFFF"/>
      </a:lt2>
      <a:accent1>
        <a:srgbClr val="00B398"/>
      </a:accent1>
      <a:accent2>
        <a:srgbClr val="FF671F"/>
      </a:accent2>
      <a:accent3>
        <a:srgbClr val="C1C6C8"/>
      </a:accent3>
      <a:accent4>
        <a:srgbClr val="0064AD"/>
      </a:accent4>
      <a:accent5>
        <a:srgbClr val="00816D"/>
      </a:accent5>
      <a:accent6>
        <a:srgbClr val="62D9C9"/>
      </a:accent6>
      <a:hlink>
        <a:srgbClr val="00B398"/>
      </a:hlink>
      <a:folHlink>
        <a:srgbClr val="0081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IF-ppt">
  <a:themeElements>
    <a:clrScheme name="Custom 5">
      <a:dk1>
        <a:srgbClr val="253746"/>
      </a:dk1>
      <a:lt1>
        <a:srgbClr val="C1C6C8"/>
      </a:lt1>
      <a:dk2>
        <a:srgbClr val="00B398"/>
      </a:dk2>
      <a:lt2>
        <a:srgbClr val="FFFFFF"/>
      </a:lt2>
      <a:accent1>
        <a:srgbClr val="00B398"/>
      </a:accent1>
      <a:accent2>
        <a:srgbClr val="FF671F"/>
      </a:accent2>
      <a:accent3>
        <a:srgbClr val="C1C6C8"/>
      </a:accent3>
      <a:accent4>
        <a:srgbClr val="0064AD"/>
      </a:accent4>
      <a:accent5>
        <a:srgbClr val="00816D"/>
      </a:accent5>
      <a:accent6>
        <a:srgbClr val="62D9C9"/>
      </a:accent6>
      <a:hlink>
        <a:srgbClr val="00B398"/>
      </a:hlink>
      <a:folHlink>
        <a:srgbClr val="0081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CIF-ppt">
  <a:themeElements>
    <a:clrScheme name="Custom 5">
      <a:dk1>
        <a:srgbClr val="253746"/>
      </a:dk1>
      <a:lt1>
        <a:srgbClr val="C1C6C8"/>
      </a:lt1>
      <a:dk2>
        <a:srgbClr val="00B398"/>
      </a:dk2>
      <a:lt2>
        <a:srgbClr val="FFFFFF"/>
      </a:lt2>
      <a:accent1>
        <a:srgbClr val="00B398"/>
      </a:accent1>
      <a:accent2>
        <a:srgbClr val="FF671F"/>
      </a:accent2>
      <a:accent3>
        <a:srgbClr val="C1C6C8"/>
      </a:accent3>
      <a:accent4>
        <a:srgbClr val="0064AD"/>
      </a:accent4>
      <a:accent5>
        <a:srgbClr val="00816D"/>
      </a:accent5>
      <a:accent6>
        <a:srgbClr val="62D9C9"/>
      </a:accent6>
      <a:hlink>
        <a:srgbClr val="00B398"/>
      </a:hlink>
      <a:folHlink>
        <a:srgbClr val="0081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IF-ppt">
  <a:themeElements>
    <a:clrScheme name="Custom 5">
      <a:dk1>
        <a:srgbClr val="253746"/>
      </a:dk1>
      <a:lt1>
        <a:srgbClr val="C1C6C8"/>
      </a:lt1>
      <a:dk2>
        <a:srgbClr val="00B398"/>
      </a:dk2>
      <a:lt2>
        <a:srgbClr val="FFFFFF"/>
      </a:lt2>
      <a:accent1>
        <a:srgbClr val="00B398"/>
      </a:accent1>
      <a:accent2>
        <a:srgbClr val="FF671F"/>
      </a:accent2>
      <a:accent3>
        <a:srgbClr val="C1C6C8"/>
      </a:accent3>
      <a:accent4>
        <a:srgbClr val="0064AD"/>
      </a:accent4>
      <a:accent5>
        <a:srgbClr val="00816D"/>
      </a:accent5>
      <a:accent6>
        <a:srgbClr val="62D9C9"/>
      </a:accent6>
      <a:hlink>
        <a:srgbClr val="00B398"/>
      </a:hlink>
      <a:folHlink>
        <a:srgbClr val="0081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9992</TotalTime>
  <Words>2312</Words>
  <Application>Microsoft Office PowerPoint</Application>
  <PresentationFormat>Widescreen</PresentationFormat>
  <Paragraphs>159</Paragraphs>
  <Slides>25</Slides>
  <Notes>11</Notes>
  <HiddenSlides>0</HiddenSlides>
  <MMClips>0</MMClips>
  <ScaleCrop>false</ScaleCrop>
  <HeadingPairs>
    <vt:vector size="8" baseType="variant">
      <vt:variant>
        <vt:lpstr>Fonts Used</vt:lpstr>
      </vt:variant>
      <vt:variant>
        <vt:i4>7</vt:i4>
      </vt:variant>
      <vt:variant>
        <vt:lpstr>Theme</vt:lpstr>
      </vt:variant>
      <vt:variant>
        <vt:i4>7</vt:i4>
      </vt:variant>
      <vt:variant>
        <vt:lpstr>Embedded OLE Servers</vt:lpstr>
      </vt:variant>
      <vt:variant>
        <vt:i4>1</vt:i4>
      </vt:variant>
      <vt:variant>
        <vt:lpstr>Slide Titles</vt:lpstr>
      </vt:variant>
      <vt:variant>
        <vt:i4>25</vt:i4>
      </vt:variant>
    </vt:vector>
  </HeadingPairs>
  <TitlesOfParts>
    <vt:vector size="40" baseType="lpstr">
      <vt:lpstr>Arial</vt:lpstr>
      <vt:lpstr>Arial Black</vt:lpstr>
      <vt:lpstr>Calibri</vt:lpstr>
      <vt:lpstr>Castellar</vt:lpstr>
      <vt:lpstr>Lucida Grande</vt:lpstr>
      <vt:lpstr>Times New Roman</vt:lpstr>
      <vt:lpstr>Wingdings</vt:lpstr>
      <vt:lpstr>1_Office Theme</vt:lpstr>
      <vt:lpstr>2_Office Theme</vt:lpstr>
      <vt:lpstr>7_CIF-ppt</vt:lpstr>
      <vt:lpstr>CIF-ppt</vt:lpstr>
      <vt:lpstr>1_CIF-ppt</vt:lpstr>
      <vt:lpstr>3_CIF-ppt</vt:lpstr>
      <vt:lpstr>4_CIF-ppt</vt:lpstr>
      <vt:lpstr>think-cell Slide</vt:lpstr>
      <vt:lpstr>Building the Future for Mississippi’s Children  on a Foundation of Equity Junious Williams, JD Senior Advisor Collective Impact Forum   </vt:lpstr>
      <vt:lpstr>Overview</vt:lpstr>
      <vt:lpstr>a) What is Equity? </vt:lpstr>
      <vt:lpstr>Definitions of Equity</vt:lpstr>
      <vt:lpstr>From equal treatment… to equitable treatment… to equitable structural and systemic change  </vt:lpstr>
      <vt:lpstr>b) What are some  important, related concepts? </vt:lpstr>
      <vt:lpstr>Definitions of Diversity and Inclusion</vt:lpstr>
      <vt:lpstr>Definition of Intersectionality</vt:lpstr>
      <vt:lpstr>Definition of Targeted Universalism</vt:lpstr>
      <vt:lpstr>Why is Equity Important to the Nation?</vt:lpstr>
      <vt:lpstr>Equity is an Existential Imperative for U.S.</vt:lpstr>
      <vt:lpstr>Economic Benefits  from Equity</vt:lpstr>
      <vt:lpstr>Regional Economic Performance and Diversity Yields</vt:lpstr>
      <vt:lpstr>Equity Dividend</vt:lpstr>
      <vt:lpstr>Pay Differential by Gender in U.S.</vt:lpstr>
      <vt:lpstr>Income by race/ethnicity</vt:lpstr>
      <vt:lpstr>Why is Equity important in early childhood health and learning?</vt:lpstr>
      <vt:lpstr>The Economics of Early Childhood Learning Investments</vt:lpstr>
      <vt:lpstr>What are some tools/advice for discussing, developing  and implementing Equity plans?</vt:lpstr>
      <vt:lpstr>Principles for Advancing Equity in  Collective Impact </vt:lpstr>
      <vt:lpstr>Urban Strategies Council’s Equity Practices for Collective Impact </vt:lpstr>
      <vt:lpstr>What are some resources for exploring Equity further?</vt:lpstr>
      <vt:lpstr>Resources on Equity In Collective Impact</vt:lpstr>
      <vt:lpstr>Junious Williams,  JD   Senior Advisor, Collective Impact Forum  collectiveimpactforum.org   Principal, Junious Williams Consulting, Inc. . www.juniouswilliams.com    juniouswilliamsjr@gmail.com    510.213.3438   </vt:lpstr>
      <vt:lpstr>Income by race/ethnicity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the Future for Mississippi’s Children  on a Foundation of Equity Junious Williams, JD Senior Advisor Collective Impact Forum   </dc:title>
  <dc:creator>junious williams</dc:creator>
  <cp:lastModifiedBy>junious williams</cp:lastModifiedBy>
  <cp:revision>2</cp:revision>
  <dcterms:created xsi:type="dcterms:W3CDTF">2020-12-28T19:50:23Z</dcterms:created>
  <dcterms:modified xsi:type="dcterms:W3CDTF">2021-01-05T17:16:59Z</dcterms:modified>
</cp:coreProperties>
</file>